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handoutMasterIdLst>
    <p:handoutMasterId r:id="rId49"/>
  </p:handoutMasterIdLst>
  <p:sldIdLst>
    <p:sldId id="389" r:id="rId2"/>
    <p:sldId id="302" r:id="rId3"/>
    <p:sldId id="343" r:id="rId4"/>
    <p:sldId id="344" r:id="rId5"/>
    <p:sldId id="345" r:id="rId6"/>
    <p:sldId id="346" r:id="rId7"/>
    <p:sldId id="347" r:id="rId8"/>
    <p:sldId id="348" r:id="rId9"/>
    <p:sldId id="349" r:id="rId10"/>
    <p:sldId id="350" r:id="rId11"/>
    <p:sldId id="351" r:id="rId12"/>
    <p:sldId id="352" r:id="rId13"/>
    <p:sldId id="353" r:id="rId14"/>
    <p:sldId id="354" r:id="rId15"/>
    <p:sldId id="355" r:id="rId16"/>
    <p:sldId id="356" r:id="rId17"/>
    <p:sldId id="357" r:id="rId18"/>
    <p:sldId id="358" r:id="rId19"/>
    <p:sldId id="359" r:id="rId20"/>
    <p:sldId id="360" r:id="rId21"/>
    <p:sldId id="361" r:id="rId22"/>
    <p:sldId id="362" r:id="rId23"/>
    <p:sldId id="363" r:id="rId24"/>
    <p:sldId id="364" r:id="rId25"/>
    <p:sldId id="365" r:id="rId26"/>
    <p:sldId id="366" r:id="rId27"/>
    <p:sldId id="367" r:id="rId28"/>
    <p:sldId id="368" r:id="rId29"/>
    <p:sldId id="369" r:id="rId30"/>
    <p:sldId id="370" r:id="rId31"/>
    <p:sldId id="371" r:id="rId32"/>
    <p:sldId id="372" r:id="rId33"/>
    <p:sldId id="373" r:id="rId34"/>
    <p:sldId id="374" r:id="rId35"/>
    <p:sldId id="375" r:id="rId36"/>
    <p:sldId id="376" r:id="rId37"/>
    <p:sldId id="377" r:id="rId38"/>
    <p:sldId id="378" r:id="rId39"/>
    <p:sldId id="379" r:id="rId40"/>
    <p:sldId id="380" r:id="rId41"/>
    <p:sldId id="381" r:id="rId42"/>
    <p:sldId id="382" r:id="rId43"/>
    <p:sldId id="383" r:id="rId44"/>
    <p:sldId id="384" r:id="rId45"/>
    <p:sldId id="385" r:id="rId46"/>
    <p:sldId id="386" r:id="rId47"/>
  </p:sldIdLst>
  <p:sldSz cx="9144000" cy="6858000" type="screen4x3"/>
  <p:notesSz cx="7053263"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B8CF"/>
    <a:srgbClr val="0066B3"/>
    <a:srgbClr val="256ABD"/>
    <a:srgbClr val="0D29B3"/>
    <a:srgbClr val="B10B2D"/>
    <a:srgbClr val="E7E6DD"/>
    <a:srgbClr val="4B7520"/>
    <a:srgbClr val="B9D3C2"/>
    <a:srgbClr val="6EBC94"/>
    <a:srgbClr val="007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10" autoAdjust="0"/>
    <p:restoredTop sz="81045" autoAdjust="0"/>
  </p:normalViewPr>
  <p:slideViewPr>
    <p:cSldViewPr>
      <p:cViewPr>
        <p:scale>
          <a:sx n="75" d="100"/>
          <a:sy n="75" d="100"/>
        </p:scale>
        <p:origin x="-744" y="-372"/>
      </p:cViewPr>
      <p:guideLst>
        <p:guide orient="horz" pos="432"/>
        <p:guide pos="288"/>
      </p:guideLst>
    </p:cSldViewPr>
  </p:slideViewPr>
  <p:outlineViewPr>
    <p:cViewPr>
      <p:scale>
        <a:sx n="33" d="100"/>
        <a:sy n="33" d="100"/>
      </p:scale>
      <p:origin x="0" y="185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682" y="-72"/>
      </p:cViewPr>
      <p:guideLst>
        <p:guide orient="horz" pos="2932"/>
        <p:guide pos="222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58A9BB3A-BCAC-4EC9-978D-B0F7BBA33729}" type="datetimeFigureOut">
              <a:rPr lang="en-US" smtClean="0"/>
              <a:t>1/14/2014</a:t>
            </a:fld>
            <a:endParaRPr lang="en-US"/>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092BC712-8560-4688-9A6D-0AD76F9D5667}" type="slidenum">
              <a:rPr lang="en-US" smtClean="0"/>
              <a:t>‹#›</a:t>
            </a:fld>
            <a:endParaRPr lang="en-US"/>
          </a:p>
        </p:txBody>
      </p:sp>
    </p:spTree>
    <p:extLst>
      <p:ext uri="{BB962C8B-B14F-4D97-AF65-F5344CB8AC3E}">
        <p14:creationId xmlns:p14="http://schemas.microsoft.com/office/powerpoint/2010/main" val="1609268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fontAlgn="auto">
              <a:spcBef>
                <a:spcPts val="0"/>
              </a:spcBef>
              <a:spcAft>
                <a:spcPts val="0"/>
              </a:spcAft>
              <a:defRPr sz="1200">
                <a:latin typeface="+mn-lt"/>
                <a:cs typeface="+mn-cs"/>
              </a:defRPr>
            </a:lvl1pPr>
          </a:lstStyle>
          <a:p>
            <a:pPr>
              <a:defRPr/>
            </a:pPr>
            <a:fld id="{4FB82966-E6E4-47C2-8832-A05F41FF2268}" type="datetimeFigureOut">
              <a:rPr lang="en-US"/>
              <a:pPr>
                <a:defRPr/>
              </a:pPr>
              <a:t>1/14/2014</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pPr lvl="0"/>
            <a:endParaRPr lang="en-US" noProof="0"/>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fontAlgn="auto">
              <a:spcBef>
                <a:spcPts val="0"/>
              </a:spcBef>
              <a:spcAft>
                <a:spcPts val="0"/>
              </a:spcAft>
              <a:defRPr sz="1200">
                <a:latin typeface="+mn-lt"/>
                <a:cs typeface="+mn-cs"/>
              </a:defRPr>
            </a:lvl1pPr>
          </a:lstStyle>
          <a:p>
            <a:pPr>
              <a:defRPr/>
            </a:pPr>
            <a:fld id="{180FDDB8-901D-4D46-A4E8-DCBCC8570ABF}" type="slidenum">
              <a:rPr lang="en-US"/>
              <a:pPr>
                <a:defRPr/>
              </a:pPr>
              <a:t>‹#›</a:t>
            </a:fld>
            <a:endParaRPr lang="en-US"/>
          </a:p>
        </p:txBody>
      </p:sp>
    </p:spTree>
    <p:extLst>
      <p:ext uri="{BB962C8B-B14F-4D97-AF65-F5344CB8AC3E}">
        <p14:creationId xmlns:p14="http://schemas.microsoft.com/office/powerpoint/2010/main" val="33465200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Exports and imports of goods and services</a:t>
            </a:r>
          </a:p>
          <a:p>
            <a:r>
              <a:rPr lang="en-US" sz="1200" b="0" i="0" u="none" strike="noStrike" kern="1200" baseline="0" dirty="0" smtClean="0">
                <a:solidFill>
                  <a:schemeClr val="tx1"/>
                </a:solidFill>
                <a:latin typeface="+mn-lt"/>
                <a:ea typeface="+mn-ea"/>
                <a:cs typeface="+mn-cs"/>
              </a:rPr>
              <a:t>as a percentage of total production—</a:t>
            </a:r>
          </a:p>
          <a:p>
            <a:r>
              <a:rPr lang="en-US" sz="1200" b="0" i="0" u="none" strike="noStrike" kern="1200" baseline="0" dirty="0" smtClean="0">
                <a:solidFill>
                  <a:schemeClr val="tx1"/>
                </a:solidFill>
                <a:latin typeface="+mn-lt"/>
                <a:ea typeface="+mn-ea"/>
                <a:cs typeface="+mn-cs"/>
              </a:rPr>
              <a:t>measured by GDP—show the importance</a:t>
            </a:r>
          </a:p>
          <a:p>
            <a:r>
              <a:rPr lang="en-US" sz="1200" b="0" i="0" u="none" strike="noStrike" kern="1200" baseline="0" dirty="0" smtClean="0">
                <a:solidFill>
                  <a:schemeClr val="tx1"/>
                </a:solidFill>
                <a:latin typeface="+mn-lt"/>
                <a:ea typeface="+mn-ea"/>
                <a:cs typeface="+mn-cs"/>
              </a:rPr>
              <a:t>of international trade to an economy. Since</a:t>
            </a:r>
          </a:p>
          <a:p>
            <a:r>
              <a:rPr lang="en-US" sz="1200" b="0" i="0" u="none" strike="noStrike" kern="1200" baseline="0" dirty="0" smtClean="0">
                <a:solidFill>
                  <a:schemeClr val="tx1"/>
                </a:solidFill>
                <a:latin typeface="+mn-lt"/>
                <a:ea typeface="+mn-ea"/>
                <a:cs typeface="+mn-cs"/>
              </a:rPr>
              <a:t>1970, both imports and exports have been</a:t>
            </a:r>
          </a:p>
          <a:p>
            <a:r>
              <a:rPr lang="en-US" sz="1200" b="0" i="0" u="none" strike="noStrike" kern="1200" baseline="0" dirty="0" smtClean="0">
                <a:solidFill>
                  <a:schemeClr val="tx1"/>
                </a:solidFill>
                <a:latin typeface="+mn-lt"/>
                <a:ea typeface="+mn-ea"/>
                <a:cs typeface="+mn-cs"/>
              </a:rPr>
              <a:t>steadily rising as a fraction of U.S. GDP.</a:t>
            </a:r>
          </a:p>
          <a:p>
            <a:r>
              <a:rPr lang="en-US" sz="1200" b="1" i="0" u="none" strike="noStrike" kern="1200" baseline="0" dirty="0" smtClean="0">
                <a:solidFill>
                  <a:schemeClr val="tx1"/>
                </a:solidFill>
                <a:latin typeface="+mn-lt"/>
                <a:ea typeface="+mn-ea"/>
                <a:cs typeface="+mn-cs"/>
              </a:rPr>
              <a:t>Source: </a:t>
            </a:r>
            <a:r>
              <a:rPr lang="en-US" sz="1200" b="0" i="0" u="none" strike="noStrike" kern="1200" baseline="0" dirty="0" smtClean="0">
                <a:solidFill>
                  <a:schemeClr val="tx1"/>
                </a:solidFill>
                <a:latin typeface="+mn-lt"/>
                <a:ea typeface="+mn-ea"/>
                <a:cs typeface="+mn-cs"/>
              </a:rPr>
              <a:t>U.S. Department of Commerce,</a:t>
            </a:r>
          </a:p>
          <a:p>
            <a:r>
              <a:rPr lang="en-US" sz="1200" b="0" i="0" u="none" strike="noStrike" kern="1200" baseline="0" dirty="0" smtClean="0">
                <a:solidFill>
                  <a:schemeClr val="tx1"/>
                </a:solidFill>
                <a:latin typeface="+mn-lt"/>
                <a:ea typeface="+mn-ea"/>
                <a:cs typeface="+mn-cs"/>
              </a:rPr>
              <a:t>Bureau of Economic Analysis.</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6</a:t>
            </a:fld>
            <a:endParaRPr lang="en-US"/>
          </a:p>
        </p:txBody>
      </p:sp>
    </p:spTree>
    <p:extLst>
      <p:ext uri="{BB962C8B-B14F-4D97-AF65-F5344CB8AC3E}">
        <p14:creationId xmlns:p14="http://schemas.microsoft.com/office/powerpoint/2010/main" val="2646777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China is the leading exporting country, accounting</a:t>
            </a:r>
          </a:p>
          <a:p>
            <a:r>
              <a:rPr lang="en-US" sz="1200" b="0" i="0" u="none" strike="noStrike" kern="1200" baseline="0" dirty="0" smtClean="0">
                <a:solidFill>
                  <a:schemeClr val="tx1"/>
                </a:solidFill>
                <a:latin typeface="+mn-lt"/>
                <a:ea typeface="+mn-ea"/>
                <a:cs typeface="+mn-cs"/>
              </a:rPr>
              <a:t>for 9.3 percent of total world exports.</a:t>
            </a:r>
          </a:p>
          <a:p>
            <a:r>
              <a:rPr lang="en-US" sz="1200" b="0" i="0" u="none" strike="noStrike" kern="1200" baseline="0" dirty="0" smtClean="0">
                <a:solidFill>
                  <a:schemeClr val="tx1"/>
                </a:solidFill>
                <a:latin typeface="+mn-lt"/>
                <a:ea typeface="+mn-ea"/>
                <a:cs typeface="+mn-cs"/>
              </a:rPr>
              <a:t>The United States is second, with a</a:t>
            </a:r>
          </a:p>
          <a:p>
            <a:r>
              <a:rPr lang="en-US" sz="1200" b="0" i="0" u="none" strike="noStrike" kern="1200" baseline="0" dirty="0" smtClean="0">
                <a:solidFill>
                  <a:schemeClr val="tx1"/>
                </a:solidFill>
                <a:latin typeface="+mn-lt"/>
                <a:ea typeface="+mn-ea"/>
                <a:cs typeface="+mn-cs"/>
              </a:rPr>
              <a:t>9.2 percent share. The values are the shares</a:t>
            </a:r>
          </a:p>
          <a:p>
            <a:r>
              <a:rPr lang="en-US" sz="1200" b="0" i="0" u="none" strike="noStrike" kern="1200" baseline="0" dirty="0" smtClean="0">
                <a:solidFill>
                  <a:schemeClr val="tx1"/>
                </a:solidFill>
                <a:latin typeface="+mn-lt"/>
                <a:ea typeface="+mn-ea"/>
                <a:cs typeface="+mn-cs"/>
              </a:rPr>
              <a:t>of total world exports of merchandise and</a:t>
            </a:r>
          </a:p>
          <a:p>
            <a:r>
              <a:rPr lang="en-US" sz="1200" b="0" i="0" u="none" strike="noStrike" kern="1200" baseline="0" dirty="0" smtClean="0">
                <a:solidFill>
                  <a:schemeClr val="tx1"/>
                </a:solidFill>
                <a:latin typeface="+mn-lt"/>
                <a:ea typeface="+mn-ea"/>
                <a:cs typeface="+mn-cs"/>
              </a:rPr>
              <a:t>commercial services.</a:t>
            </a:r>
          </a:p>
          <a:p>
            <a:r>
              <a:rPr lang="en-US" sz="1200" b="1" i="0" u="none" strike="noStrike" kern="1200" baseline="0" dirty="0" smtClean="0">
                <a:solidFill>
                  <a:schemeClr val="tx1"/>
                </a:solidFill>
                <a:latin typeface="+mn-lt"/>
                <a:ea typeface="+mn-ea"/>
                <a:cs typeface="+mn-cs"/>
              </a:rPr>
              <a:t>Source: </a:t>
            </a:r>
            <a:r>
              <a:rPr lang="en-US" sz="1200" b="0" i="0" u="none" strike="noStrike" kern="1200" baseline="0" dirty="0" smtClean="0">
                <a:solidFill>
                  <a:schemeClr val="tx1"/>
                </a:solidFill>
                <a:latin typeface="+mn-lt"/>
                <a:ea typeface="+mn-ea"/>
                <a:cs typeface="+mn-cs"/>
              </a:rPr>
              <a:t>World Trade Organization,</a:t>
            </a:r>
          </a:p>
          <a:p>
            <a:r>
              <a:rPr lang="en-US" sz="1200" b="0" i="1" u="none" strike="noStrike" kern="1200" baseline="0" dirty="0" smtClean="0">
                <a:solidFill>
                  <a:schemeClr val="tx1"/>
                </a:solidFill>
                <a:latin typeface="+mn-lt"/>
                <a:ea typeface="+mn-ea"/>
                <a:cs typeface="+mn-cs"/>
              </a:rPr>
              <a:t>International Trade Statistics</a:t>
            </a:r>
            <a:r>
              <a:rPr lang="en-US" sz="1200" b="0" i="0" u="none" strike="noStrike" kern="1200" baseline="0" dirty="0" smtClean="0">
                <a:solidFill>
                  <a:schemeClr val="tx1"/>
                </a:solidFill>
                <a:latin typeface="+mn-lt"/>
                <a:ea typeface="+mn-ea"/>
                <a:cs typeface="+mn-cs"/>
              </a:rPr>
              <a:t>, 2012.</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7</a:t>
            </a:fld>
            <a:endParaRPr lang="en-US"/>
          </a:p>
        </p:txBody>
      </p:sp>
    </p:spTree>
    <p:extLst>
      <p:ext uri="{BB962C8B-B14F-4D97-AF65-F5344CB8AC3E}">
        <p14:creationId xmlns:p14="http://schemas.microsoft.com/office/powerpoint/2010/main" val="306322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International trade is still less important to</a:t>
            </a:r>
          </a:p>
          <a:p>
            <a:r>
              <a:rPr lang="en-US" sz="1200" b="0" i="0" u="none" strike="noStrike" kern="1200" baseline="0" dirty="0" smtClean="0">
                <a:solidFill>
                  <a:schemeClr val="tx1"/>
                </a:solidFill>
                <a:latin typeface="+mn-lt"/>
                <a:ea typeface="+mn-ea"/>
                <a:cs typeface="+mn-cs"/>
              </a:rPr>
              <a:t>the United States than it is to most other</a:t>
            </a:r>
          </a:p>
          <a:p>
            <a:r>
              <a:rPr lang="en-US" sz="1200" b="0" i="0" u="none" strike="noStrike" kern="1200" baseline="0" dirty="0" smtClean="0">
                <a:solidFill>
                  <a:schemeClr val="tx1"/>
                </a:solidFill>
                <a:latin typeface="+mn-lt"/>
                <a:ea typeface="+mn-ea"/>
                <a:cs typeface="+mn-cs"/>
              </a:rPr>
              <a:t>countries.</a:t>
            </a:r>
          </a:p>
          <a:p>
            <a:r>
              <a:rPr lang="en-US" sz="1200" b="1" i="0" u="none" strike="noStrike" kern="1200" baseline="0" dirty="0" smtClean="0">
                <a:solidFill>
                  <a:schemeClr val="tx1"/>
                </a:solidFill>
                <a:latin typeface="+mn-lt"/>
                <a:ea typeface="+mn-ea"/>
                <a:cs typeface="+mn-cs"/>
              </a:rPr>
              <a:t>Source: </a:t>
            </a:r>
            <a:r>
              <a:rPr lang="en-US" sz="1200" b="0" i="0" u="none" strike="noStrike" kern="1200" baseline="0" dirty="0" smtClean="0">
                <a:solidFill>
                  <a:schemeClr val="tx1"/>
                </a:solidFill>
                <a:latin typeface="+mn-lt"/>
                <a:ea typeface="+mn-ea"/>
                <a:cs typeface="+mn-cs"/>
              </a:rPr>
              <a:t>Organization for Economic</a:t>
            </a:r>
          </a:p>
          <a:p>
            <a:r>
              <a:rPr lang="en-US" sz="1200" b="0" i="0" u="none" strike="noStrike" kern="1200" baseline="0" dirty="0" smtClean="0">
                <a:solidFill>
                  <a:schemeClr val="tx1"/>
                </a:solidFill>
                <a:latin typeface="+mn-lt"/>
                <a:ea typeface="+mn-ea"/>
                <a:cs typeface="+mn-cs"/>
              </a:rPr>
              <a:t>Cooperation and Development, </a:t>
            </a:r>
            <a:r>
              <a:rPr lang="en-US" sz="1200" b="0" i="1" u="none" strike="noStrike" kern="1200" baseline="0" dirty="0" smtClean="0">
                <a:solidFill>
                  <a:schemeClr val="tx1"/>
                </a:solidFill>
                <a:latin typeface="+mn-lt"/>
                <a:ea typeface="+mn-ea"/>
                <a:cs typeface="+mn-cs"/>
              </a:rPr>
              <a:t>Country</a:t>
            </a:r>
          </a:p>
          <a:p>
            <a:r>
              <a:rPr lang="en-US" sz="1200" b="0" i="1" u="none" strike="noStrike" kern="1200" baseline="0" dirty="0" smtClean="0">
                <a:solidFill>
                  <a:schemeClr val="tx1"/>
                </a:solidFill>
                <a:latin typeface="+mn-lt"/>
                <a:ea typeface="+mn-ea"/>
                <a:cs typeface="+mn-cs"/>
              </a:rPr>
              <a:t>Statistical Profiles</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8</a:t>
            </a:fld>
            <a:endParaRPr lang="en-US"/>
          </a:p>
        </p:txBody>
      </p:sp>
    </p:spTree>
    <p:extLst>
      <p:ext uri="{BB962C8B-B14F-4D97-AF65-F5344CB8AC3E}">
        <p14:creationId xmlns:p14="http://schemas.microsoft.com/office/powerpoint/2010/main" val="3107884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figure shows the market for ethanol in</a:t>
            </a:r>
          </a:p>
          <a:p>
            <a:r>
              <a:rPr lang="en-US" sz="1200" b="0" i="0" u="none" strike="noStrike" kern="1200" baseline="0" dirty="0" smtClean="0">
                <a:solidFill>
                  <a:schemeClr val="tx1"/>
                </a:solidFill>
                <a:latin typeface="+mn-lt"/>
                <a:ea typeface="+mn-ea"/>
                <a:cs typeface="+mn-cs"/>
              </a:rPr>
              <a:t>the United States, assuming autarky, where</a:t>
            </a:r>
          </a:p>
          <a:p>
            <a:r>
              <a:rPr lang="en-US" sz="1200" b="0" i="0" u="none" strike="noStrike" kern="1200" baseline="0" dirty="0" smtClean="0">
                <a:solidFill>
                  <a:schemeClr val="tx1"/>
                </a:solidFill>
                <a:latin typeface="+mn-lt"/>
                <a:ea typeface="+mn-ea"/>
                <a:cs typeface="+mn-cs"/>
              </a:rPr>
              <a:t>the United States does not trade with other</a:t>
            </a:r>
          </a:p>
          <a:p>
            <a:r>
              <a:rPr lang="en-US" sz="1200" b="0" i="0" u="none" strike="noStrike" kern="1200" baseline="0" dirty="0" smtClean="0">
                <a:solidFill>
                  <a:schemeClr val="tx1"/>
                </a:solidFill>
                <a:latin typeface="+mn-lt"/>
                <a:ea typeface="+mn-ea"/>
                <a:cs typeface="+mn-cs"/>
              </a:rPr>
              <a:t>countries. The equilibrium price of ethanol</a:t>
            </a:r>
          </a:p>
          <a:p>
            <a:r>
              <a:rPr lang="en-US" sz="1200" b="0" i="0" u="none" strike="noStrike" kern="1200" baseline="0" dirty="0" smtClean="0">
                <a:solidFill>
                  <a:schemeClr val="tx1"/>
                </a:solidFill>
                <a:latin typeface="+mn-lt"/>
                <a:ea typeface="+mn-ea"/>
                <a:cs typeface="+mn-cs"/>
              </a:rPr>
              <a:t>is $2.00 per gallon, and the equilibrium</a:t>
            </a:r>
          </a:p>
          <a:p>
            <a:r>
              <a:rPr lang="en-US" sz="1200" b="0" i="0" u="none" strike="noStrike" kern="1200" baseline="0" dirty="0" smtClean="0">
                <a:solidFill>
                  <a:schemeClr val="tx1"/>
                </a:solidFill>
                <a:latin typeface="+mn-lt"/>
                <a:ea typeface="+mn-ea"/>
                <a:cs typeface="+mn-cs"/>
              </a:rPr>
              <a:t>quantity is 6.0 billion gallons per year. The</a:t>
            </a:r>
          </a:p>
          <a:p>
            <a:r>
              <a:rPr lang="en-US" sz="1200" b="0" i="0" u="none" strike="noStrike" kern="1200" baseline="0" dirty="0" smtClean="0">
                <a:solidFill>
                  <a:schemeClr val="tx1"/>
                </a:solidFill>
                <a:latin typeface="+mn-lt"/>
                <a:ea typeface="+mn-ea"/>
                <a:cs typeface="+mn-cs"/>
              </a:rPr>
              <a:t>blue area represents consumer surplus, and</a:t>
            </a:r>
          </a:p>
          <a:p>
            <a:r>
              <a:rPr lang="en-US" sz="1200" b="0" i="0" u="none" strike="noStrike" kern="1200" baseline="0" dirty="0" smtClean="0">
                <a:solidFill>
                  <a:schemeClr val="tx1"/>
                </a:solidFill>
                <a:latin typeface="+mn-lt"/>
                <a:ea typeface="+mn-ea"/>
                <a:cs typeface="+mn-cs"/>
              </a:rPr>
              <a:t>the red area represents producer surplus.</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24</a:t>
            </a:fld>
            <a:endParaRPr lang="en-US"/>
          </a:p>
        </p:txBody>
      </p:sp>
    </p:spTree>
    <p:extLst>
      <p:ext uri="{BB962C8B-B14F-4D97-AF65-F5344CB8AC3E}">
        <p14:creationId xmlns:p14="http://schemas.microsoft.com/office/powerpoint/2010/main" val="360938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imports are allowed into the United</a:t>
            </a:r>
          </a:p>
          <a:p>
            <a:r>
              <a:rPr lang="en-US" sz="1200" b="0" i="0" u="none" strike="noStrike" kern="1200" baseline="0" dirty="0" smtClean="0">
                <a:solidFill>
                  <a:schemeClr val="tx1"/>
                </a:solidFill>
                <a:latin typeface="+mn-lt"/>
                <a:ea typeface="+mn-ea"/>
                <a:cs typeface="+mn-cs"/>
              </a:rPr>
              <a:t>States, the price of ethanol falls from</a:t>
            </a:r>
          </a:p>
          <a:p>
            <a:r>
              <a:rPr lang="en-US" sz="1200" b="0" i="0" u="none" strike="noStrike" kern="1200" baseline="0" dirty="0" smtClean="0">
                <a:solidFill>
                  <a:schemeClr val="tx1"/>
                </a:solidFill>
                <a:latin typeface="+mn-lt"/>
                <a:ea typeface="+mn-ea"/>
                <a:cs typeface="+mn-cs"/>
              </a:rPr>
              <a:t>$2.00 to $1.00. U.S. consumers increase</a:t>
            </a:r>
          </a:p>
          <a:p>
            <a:r>
              <a:rPr lang="en-US" sz="1200" b="0" i="0" u="none" strike="noStrike" kern="1200" baseline="0" dirty="0" smtClean="0">
                <a:solidFill>
                  <a:schemeClr val="tx1"/>
                </a:solidFill>
                <a:latin typeface="+mn-lt"/>
                <a:ea typeface="+mn-ea"/>
                <a:cs typeface="+mn-cs"/>
              </a:rPr>
              <a:t>their purchases</a:t>
            </a:r>
          </a:p>
          <a:p>
            <a:r>
              <a:rPr lang="en-US" sz="1200" b="0" i="0" u="none" strike="noStrike" kern="1200" baseline="0" dirty="0" smtClean="0">
                <a:solidFill>
                  <a:schemeClr val="tx1"/>
                </a:solidFill>
                <a:latin typeface="+mn-lt"/>
                <a:ea typeface="+mn-ea"/>
                <a:cs typeface="+mn-cs"/>
              </a:rPr>
              <a:t>from 6.0 billion gallons to</a:t>
            </a:r>
          </a:p>
          <a:p>
            <a:r>
              <a:rPr lang="en-US" sz="1200" b="0" i="0" u="none" strike="noStrike" kern="1200" baseline="0" dirty="0" smtClean="0">
                <a:solidFill>
                  <a:schemeClr val="tx1"/>
                </a:solidFill>
                <a:latin typeface="+mn-lt"/>
                <a:ea typeface="+mn-ea"/>
                <a:cs typeface="+mn-cs"/>
              </a:rPr>
              <a:t>9.0 billion</a:t>
            </a:r>
          </a:p>
          <a:p>
            <a:r>
              <a:rPr lang="en-US" sz="1200" b="0" i="0" u="none" strike="noStrike" kern="1200" baseline="0" dirty="0" smtClean="0">
                <a:solidFill>
                  <a:schemeClr val="tx1"/>
                </a:solidFill>
                <a:latin typeface="+mn-lt"/>
                <a:ea typeface="+mn-ea"/>
                <a:cs typeface="+mn-cs"/>
              </a:rPr>
              <a:t>gallons. Equilibrium moves from</a:t>
            </a:r>
          </a:p>
          <a:p>
            <a:r>
              <a:rPr lang="en-US" sz="1200" b="0" i="0" u="none" strike="noStrike" kern="1200" baseline="0" dirty="0" smtClean="0">
                <a:solidFill>
                  <a:schemeClr val="tx1"/>
                </a:solidFill>
                <a:latin typeface="+mn-lt"/>
                <a:ea typeface="+mn-ea"/>
                <a:cs typeface="+mn-cs"/>
              </a:rPr>
              <a:t>point </a:t>
            </a:r>
            <a:r>
              <a:rPr lang="en-US" sz="1200" b="0" i="1" u="none" strike="noStrike" kern="1200" baseline="0" dirty="0" smtClean="0">
                <a:solidFill>
                  <a:schemeClr val="tx1"/>
                </a:solidFill>
                <a:latin typeface="+mn-lt"/>
                <a:ea typeface="+mn-ea"/>
                <a:cs typeface="+mn-cs"/>
              </a:rPr>
              <a:t>F </a:t>
            </a:r>
            <a:r>
              <a:rPr lang="en-US" sz="1200" b="0" i="0" u="none" strike="noStrike" kern="1200" baseline="0" dirty="0" smtClean="0">
                <a:solidFill>
                  <a:schemeClr val="tx1"/>
                </a:solidFill>
                <a:latin typeface="+mn-lt"/>
                <a:ea typeface="+mn-ea"/>
                <a:cs typeface="+mn-cs"/>
              </a:rPr>
              <a:t>to point </a:t>
            </a:r>
            <a:r>
              <a:rPr lang="en-US" sz="1200" b="0" i="1" u="none" strike="noStrike" kern="1200" baseline="0" dirty="0" smtClean="0">
                <a:solidFill>
                  <a:schemeClr val="tx1"/>
                </a:solidFill>
                <a:latin typeface="+mn-lt"/>
                <a:ea typeface="+mn-ea"/>
                <a:cs typeface="+mn-cs"/>
              </a:rPr>
              <a:t>G</a:t>
            </a:r>
            <a:r>
              <a:rPr lang="en-US" sz="1200" b="0" i="0" u="none" strike="noStrike" kern="1200" baseline="0" dirty="0" smtClean="0">
                <a:solidFill>
                  <a:schemeClr val="tx1"/>
                </a:solidFill>
                <a:latin typeface="+mn-lt"/>
                <a:ea typeface="+mn-ea"/>
                <a:cs typeface="+mn-cs"/>
              </a:rPr>
              <a:t>. U.S. producers reduce</a:t>
            </a:r>
          </a:p>
          <a:p>
            <a:r>
              <a:rPr lang="en-US" sz="1200" b="0" i="0" u="none" strike="noStrike" kern="1200" baseline="0" dirty="0" smtClean="0">
                <a:solidFill>
                  <a:schemeClr val="tx1"/>
                </a:solidFill>
                <a:latin typeface="+mn-lt"/>
                <a:ea typeface="+mn-ea"/>
                <a:cs typeface="+mn-cs"/>
              </a:rPr>
              <a:t>the quantity of ethanol they supply from</a:t>
            </a:r>
          </a:p>
          <a:p>
            <a:r>
              <a:rPr lang="en-US" sz="1200" b="0" i="0" u="none" strike="noStrike" kern="1200" baseline="0" dirty="0" smtClean="0">
                <a:solidFill>
                  <a:schemeClr val="tx1"/>
                </a:solidFill>
                <a:latin typeface="+mn-lt"/>
                <a:ea typeface="+mn-ea"/>
                <a:cs typeface="+mn-cs"/>
              </a:rPr>
              <a:t>6.0 billion gallons to 3.0 billion gallons. Imports</a:t>
            </a:r>
          </a:p>
          <a:p>
            <a:r>
              <a:rPr lang="en-US" sz="1200" b="0" i="0" u="none" strike="noStrike" kern="1200" baseline="0" dirty="0" smtClean="0">
                <a:solidFill>
                  <a:schemeClr val="tx1"/>
                </a:solidFill>
                <a:latin typeface="+mn-lt"/>
                <a:ea typeface="+mn-ea"/>
                <a:cs typeface="+mn-cs"/>
              </a:rPr>
              <a:t>equal 6.0 billion gallons, which is the</a:t>
            </a:r>
          </a:p>
          <a:p>
            <a:r>
              <a:rPr lang="en-US" sz="1200" b="0" i="0" u="none" strike="noStrike" kern="1200" baseline="0" dirty="0" smtClean="0">
                <a:solidFill>
                  <a:schemeClr val="tx1"/>
                </a:solidFill>
                <a:latin typeface="+mn-lt"/>
                <a:ea typeface="+mn-ea"/>
                <a:cs typeface="+mn-cs"/>
              </a:rPr>
              <a:t>difference between U.S. consumption and</a:t>
            </a:r>
          </a:p>
          <a:p>
            <a:r>
              <a:rPr lang="en-US" sz="1200" b="0" i="0" u="none" strike="noStrike" kern="1200" baseline="0" dirty="0" smtClean="0">
                <a:solidFill>
                  <a:schemeClr val="tx1"/>
                </a:solidFill>
                <a:latin typeface="+mn-lt"/>
                <a:ea typeface="+mn-ea"/>
                <a:cs typeface="+mn-cs"/>
              </a:rPr>
              <a:t>U.S. production. Consumer surplus equals</a:t>
            </a:r>
          </a:p>
          <a:p>
            <a:r>
              <a:rPr lang="en-US" sz="1200" b="0" i="0" u="none" strike="noStrike" kern="1200" baseline="0" dirty="0" smtClean="0">
                <a:solidFill>
                  <a:schemeClr val="tx1"/>
                </a:solidFill>
                <a:latin typeface="+mn-lt"/>
                <a:ea typeface="+mn-ea"/>
                <a:cs typeface="+mn-cs"/>
              </a:rPr>
              <a:t>the sum of areas </a:t>
            </a:r>
            <a:r>
              <a:rPr lang="en-US" sz="1200" b="0" i="1" u="none" strike="noStrike" kern="1200" baseline="0" dirty="0" smtClean="0">
                <a:solidFill>
                  <a:schemeClr val="tx1"/>
                </a:solidFill>
                <a:latin typeface="+mn-lt"/>
                <a:ea typeface="+mn-ea"/>
                <a:cs typeface="+mn-cs"/>
              </a:rPr>
              <a:t>A</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B</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C</a:t>
            </a:r>
            <a:r>
              <a:rPr lang="en-US" sz="1200" b="0" i="0" u="none" strike="noStrike" kern="1200" baseline="0" dirty="0" smtClean="0">
                <a:solidFill>
                  <a:schemeClr val="tx1"/>
                </a:solidFill>
                <a:latin typeface="+mn-lt"/>
                <a:ea typeface="+mn-ea"/>
                <a:cs typeface="+mn-cs"/>
              </a:rPr>
              <a:t>, and </a:t>
            </a:r>
            <a:r>
              <a:rPr lang="en-US" sz="1200" b="0" i="1" u="none" strike="noStrike" kern="1200" baseline="0" dirty="0" smtClean="0">
                <a:solidFill>
                  <a:schemeClr val="tx1"/>
                </a:solidFill>
                <a:latin typeface="+mn-lt"/>
                <a:ea typeface="+mn-ea"/>
                <a:cs typeface="+mn-cs"/>
              </a:rPr>
              <a:t>D</a:t>
            </a:r>
            <a:r>
              <a:rPr lang="en-US" sz="1200" b="0" i="0" u="none" strike="noStrike" kern="1200" baseline="0" dirty="0" smtClean="0">
                <a:solidFill>
                  <a:schemeClr val="tx1"/>
                </a:solidFill>
                <a:latin typeface="+mn-lt"/>
                <a:ea typeface="+mn-ea"/>
                <a:cs typeface="+mn-cs"/>
              </a:rPr>
              <a:t>. Producer</a:t>
            </a:r>
          </a:p>
          <a:p>
            <a:r>
              <a:rPr lang="en-US" sz="1200" b="0" i="0" u="none" strike="noStrike" kern="1200" baseline="0" dirty="0" smtClean="0">
                <a:solidFill>
                  <a:schemeClr val="tx1"/>
                </a:solidFill>
                <a:latin typeface="+mn-lt"/>
                <a:ea typeface="+mn-ea"/>
                <a:cs typeface="+mn-cs"/>
              </a:rPr>
              <a:t>surplus equals the area </a:t>
            </a:r>
            <a:r>
              <a:rPr lang="en-US" sz="1200" b="0" i="1" u="none" strike="noStrike" kern="1200" baseline="0" dirty="0" smtClean="0">
                <a:solidFill>
                  <a:schemeClr val="tx1"/>
                </a:solidFill>
                <a:latin typeface="+mn-lt"/>
                <a:ea typeface="+mn-ea"/>
                <a:cs typeface="+mn-cs"/>
              </a:rPr>
              <a:t>E</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26</a:t>
            </a:fld>
            <a:endParaRPr lang="en-US"/>
          </a:p>
        </p:txBody>
      </p:sp>
    </p:spTree>
    <p:extLst>
      <p:ext uri="{BB962C8B-B14F-4D97-AF65-F5344CB8AC3E}">
        <p14:creationId xmlns:p14="http://schemas.microsoft.com/office/powerpoint/2010/main" val="71746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Without a tariff on ethanol, U.S. producers</a:t>
            </a:r>
          </a:p>
          <a:p>
            <a:r>
              <a:rPr lang="en-US" sz="1200" b="0" i="0" u="none" strike="noStrike" kern="1200" baseline="0" dirty="0" smtClean="0">
                <a:solidFill>
                  <a:schemeClr val="tx1"/>
                </a:solidFill>
                <a:latin typeface="+mn-lt"/>
                <a:ea typeface="+mn-ea"/>
                <a:cs typeface="+mn-cs"/>
              </a:rPr>
              <a:t>will sell 3.0 billion gallons of ethanol, U.S.</a:t>
            </a:r>
          </a:p>
          <a:p>
            <a:r>
              <a:rPr lang="en-US" sz="1200" b="0" i="0" u="none" strike="noStrike" kern="1200" baseline="0" dirty="0" smtClean="0">
                <a:solidFill>
                  <a:schemeClr val="tx1"/>
                </a:solidFill>
                <a:latin typeface="+mn-lt"/>
                <a:ea typeface="+mn-ea"/>
                <a:cs typeface="+mn-cs"/>
              </a:rPr>
              <a:t>consumers will purchase 9.0 billion gallons,</a:t>
            </a:r>
          </a:p>
          <a:p>
            <a:r>
              <a:rPr lang="en-US" sz="1200" b="0" i="0" u="none" strike="noStrike" kern="1200" baseline="0" dirty="0" smtClean="0">
                <a:solidFill>
                  <a:schemeClr val="tx1"/>
                </a:solidFill>
                <a:latin typeface="+mn-lt"/>
                <a:ea typeface="+mn-ea"/>
                <a:cs typeface="+mn-cs"/>
              </a:rPr>
              <a:t>and imports will be 6.0 billion gallons.</a:t>
            </a:r>
          </a:p>
          <a:p>
            <a:r>
              <a:rPr lang="en-US" sz="1200" b="0" i="0" u="none" strike="noStrike" kern="1200" baseline="0" dirty="0" smtClean="0">
                <a:solidFill>
                  <a:schemeClr val="tx1"/>
                </a:solidFill>
                <a:latin typeface="+mn-lt"/>
                <a:ea typeface="+mn-ea"/>
                <a:cs typeface="+mn-cs"/>
              </a:rPr>
              <a:t>The U.S. price will equal the world price of</a:t>
            </a:r>
          </a:p>
          <a:p>
            <a:r>
              <a:rPr lang="it-IT" sz="1200" b="0" i="0" u="none" strike="noStrike" kern="1200" baseline="0" dirty="0" smtClean="0">
                <a:solidFill>
                  <a:schemeClr val="tx1"/>
                </a:solidFill>
                <a:latin typeface="+mn-lt"/>
                <a:ea typeface="+mn-ea"/>
                <a:cs typeface="+mn-cs"/>
              </a:rPr>
              <a:t>$1.00 per gallon. The $0.50-per-gallon tariff</a:t>
            </a:r>
          </a:p>
          <a:p>
            <a:r>
              <a:rPr lang="en-US" sz="1200" b="0" i="0" u="none" strike="noStrike" kern="1200" baseline="0" dirty="0" smtClean="0">
                <a:solidFill>
                  <a:schemeClr val="tx1"/>
                </a:solidFill>
                <a:latin typeface="+mn-lt"/>
                <a:ea typeface="+mn-ea"/>
                <a:cs typeface="+mn-cs"/>
              </a:rPr>
              <a:t>raises the price of ethanol in the United</a:t>
            </a:r>
          </a:p>
          <a:p>
            <a:r>
              <a:rPr lang="en-US" sz="1200" b="0" i="0" u="none" strike="noStrike" kern="1200" baseline="0" dirty="0" smtClean="0">
                <a:solidFill>
                  <a:schemeClr val="tx1"/>
                </a:solidFill>
                <a:latin typeface="+mn-lt"/>
                <a:ea typeface="+mn-ea"/>
                <a:cs typeface="+mn-cs"/>
              </a:rPr>
              <a:t>States to $1.50 per gallon, and U.S. producers</a:t>
            </a:r>
          </a:p>
          <a:p>
            <a:r>
              <a:rPr lang="en-US" sz="1200" b="0" i="0" u="none" strike="noStrike" kern="1200" baseline="0" dirty="0" smtClean="0">
                <a:solidFill>
                  <a:schemeClr val="tx1"/>
                </a:solidFill>
                <a:latin typeface="+mn-lt"/>
                <a:ea typeface="+mn-ea"/>
                <a:cs typeface="+mn-cs"/>
              </a:rPr>
              <a:t>increase the quantity they supply to</a:t>
            </a:r>
          </a:p>
          <a:p>
            <a:r>
              <a:rPr lang="en-US" sz="1200" b="0" i="0" u="none" strike="noStrike" kern="1200" baseline="0" dirty="0" smtClean="0">
                <a:solidFill>
                  <a:schemeClr val="tx1"/>
                </a:solidFill>
                <a:latin typeface="+mn-lt"/>
                <a:ea typeface="+mn-ea"/>
                <a:cs typeface="+mn-cs"/>
              </a:rPr>
              <a:t>4.5 billion</a:t>
            </a:r>
          </a:p>
          <a:p>
            <a:r>
              <a:rPr lang="en-US" sz="1200" b="0" i="0" u="none" strike="noStrike" kern="1200" baseline="0" dirty="0" smtClean="0">
                <a:solidFill>
                  <a:schemeClr val="tx1"/>
                </a:solidFill>
                <a:latin typeface="+mn-lt"/>
                <a:ea typeface="+mn-ea"/>
                <a:cs typeface="+mn-cs"/>
              </a:rPr>
              <a:t>gallons.</a:t>
            </a:r>
          </a:p>
          <a:p>
            <a:r>
              <a:rPr lang="en-US" sz="1200" b="0" i="0" u="none" strike="noStrike" kern="1200" baseline="0" dirty="0" smtClean="0">
                <a:solidFill>
                  <a:schemeClr val="tx1"/>
                </a:solidFill>
                <a:latin typeface="+mn-lt"/>
                <a:ea typeface="+mn-ea"/>
                <a:cs typeface="+mn-cs"/>
              </a:rPr>
              <a:t>U.S. consumers reduce</a:t>
            </a:r>
          </a:p>
          <a:p>
            <a:r>
              <a:rPr lang="en-US" sz="1200" b="0" i="0" u="none" strike="noStrike" kern="1200" baseline="0" dirty="0" smtClean="0">
                <a:solidFill>
                  <a:schemeClr val="tx1"/>
                </a:solidFill>
                <a:latin typeface="+mn-lt"/>
                <a:ea typeface="+mn-ea"/>
                <a:cs typeface="+mn-cs"/>
              </a:rPr>
              <a:t>their purchases to 7.5 billion gallons. Equilibrium</a:t>
            </a:r>
          </a:p>
          <a:p>
            <a:r>
              <a:rPr lang="en-US" sz="1200" b="0" i="0" u="none" strike="noStrike" kern="1200" baseline="0" dirty="0" smtClean="0">
                <a:solidFill>
                  <a:schemeClr val="tx1"/>
                </a:solidFill>
                <a:latin typeface="+mn-lt"/>
                <a:ea typeface="+mn-ea"/>
                <a:cs typeface="+mn-cs"/>
              </a:rPr>
              <a:t>moves from point </a:t>
            </a:r>
            <a:r>
              <a:rPr lang="en-US" sz="1200" b="0" i="1" u="none" strike="noStrike" kern="1200" baseline="0" dirty="0" smtClean="0">
                <a:solidFill>
                  <a:schemeClr val="tx1"/>
                </a:solidFill>
                <a:latin typeface="+mn-lt"/>
                <a:ea typeface="+mn-ea"/>
                <a:cs typeface="+mn-cs"/>
              </a:rPr>
              <a:t>G </a:t>
            </a:r>
            <a:r>
              <a:rPr lang="en-US" sz="1200" b="0" i="0" u="none" strike="noStrike" kern="1200" baseline="0" dirty="0" smtClean="0">
                <a:solidFill>
                  <a:schemeClr val="tx1"/>
                </a:solidFill>
                <a:latin typeface="+mn-lt"/>
                <a:ea typeface="+mn-ea"/>
                <a:cs typeface="+mn-cs"/>
              </a:rPr>
              <a:t>to point </a:t>
            </a:r>
            <a:r>
              <a:rPr lang="en-US" sz="1200" b="0" i="1" u="none" strike="noStrike" kern="1200" baseline="0" dirty="0" smtClean="0">
                <a:solidFill>
                  <a:schemeClr val="tx1"/>
                </a:solidFill>
                <a:latin typeface="+mn-lt"/>
                <a:ea typeface="+mn-ea"/>
                <a:cs typeface="+mn-cs"/>
              </a:rPr>
              <a:t>H</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The ethanol tariff causes a loss of consumer</a:t>
            </a:r>
          </a:p>
          <a:p>
            <a:r>
              <a:rPr lang="en-US" sz="1200" b="0" i="0" u="none" strike="noStrike" kern="1200" baseline="0" dirty="0" smtClean="0">
                <a:solidFill>
                  <a:schemeClr val="tx1"/>
                </a:solidFill>
                <a:latin typeface="+mn-lt"/>
                <a:ea typeface="+mn-ea"/>
                <a:cs typeface="+mn-cs"/>
              </a:rPr>
              <a:t>surplus equal to the area </a:t>
            </a:r>
            <a:r>
              <a:rPr lang="en-US" sz="1200" b="0" i="1" u="none" strike="noStrike" kern="1200" baseline="0" dirty="0" smtClean="0">
                <a:solidFill>
                  <a:schemeClr val="tx1"/>
                </a:solidFill>
                <a:latin typeface="+mn-lt"/>
                <a:ea typeface="+mn-ea"/>
                <a:cs typeface="+mn-cs"/>
              </a:rPr>
              <a:t>A </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C </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T </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D</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The area </a:t>
            </a:r>
            <a:r>
              <a:rPr lang="en-US" sz="1200" b="0" i="1" u="none" strike="noStrike" kern="1200" baseline="0" dirty="0" smtClean="0">
                <a:solidFill>
                  <a:schemeClr val="tx1"/>
                </a:solidFill>
                <a:latin typeface="+mn-lt"/>
                <a:ea typeface="+mn-ea"/>
                <a:cs typeface="+mn-cs"/>
              </a:rPr>
              <a:t>A </a:t>
            </a:r>
            <a:r>
              <a:rPr lang="en-US" sz="1200" b="0" i="0" u="none" strike="noStrike" kern="1200" baseline="0" dirty="0" smtClean="0">
                <a:solidFill>
                  <a:schemeClr val="tx1"/>
                </a:solidFill>
                <a:latin typeface="+mn-lt"/>
                <a:ea typeface="+mn-ea"/>
                <a:cs typeface="+mn-cs"/>
              </a:rPr>
              <a:t>is the increase in producer surplus</a:t>
            </a:r>
          </a:p>
          <a:p>
            <a:r>
              <a:rPr lang="en-US" sz="1200" b="0" i="0" u="none" strike="noStrike" kern="1200" baseline="0" dirty="0" smtClean="0">
                <a:solidFill>
                  <a:schemeClr val="tx1"/>
                </a:solidFill>
                <a:latin typeface="+mn-lt"/>
                <a:ea typeface="+mn-ea"/>
                <a:cs typeface="+mn-cs"/>
              </a:rPr>
              <a:t>due to the higher price. The area </a:t>
            </a:r>
            <a:r>
              <a:rPr lang="en-US" sz="1200" b="0" i="1" u="none" strike="noStrike" kern="1200" baseline="0" dirty="0" smtClean="0">
                <a:solidFill>
                  <a:schemeClr val="tx1"/>
                </a:solidFill>
                <a:latin typeface="+mn-lt"/>
                <a:ea typeface="+mn-ea"/>
                <a:cs typeface="+mn-cs"/>
              </a:rPr>
              <a:t>T </a:t>
            </a:r>
            <a:r>
              <a:rPr lang="en-US" sz="1200" b="0" i="0" u="none" strike="noStrike" kern="1200" baseline="0" dirty="0" smtClean="0">
                <a:solidFill>
                  <a:schemeClr val="tx1"/>
                </a:solidFill>
                <a:latin typeface="+mn-lt"/>
                <a:ea typeface="+mn-ea"/>
                <a:cs typeface="+mn-cs"/>
              </a:rPr>
              <a:t>is</a:t>
            </a:r>
          </a:p>
          <a:p>
            <a:r>
              <a:rPr lang="en-US" sz="1200" b="0" i="0" u="none" strike="noStrike" kern="1200" baseline="0" dirty="0" smtClean="0">
                <a:solidFill>
                  <a:schemeClr val="tx1"/>
                </a:solidFill>
                <a:latin typeface="+mn-lt"/>
                <a:ea typeface="+mn-ea"/>
                <a:cs typeface="+mn-cs"/>
              </a:rPr>
              <a:t>the government’s tariff revenue. The areas </a:t>
            </a:r>
            <a:r>
              <a:rPr lang="en-US" sz="1200" b="0" i="1" u="none" strike="noStrike" kern="1200" baseline="0" dirty="0" smtClean="0">
                <a:solidFill>
                  <a:schemeClr val="tx1"/>
                </a:solidFill>
                <a:latin typeface="+mn-lt"/>
                <a:ea typeface="+mn-ea"/>
                <a:cs typeface="+mn-cs"/>
              </a:rPr>
              <a:t>C</a:t>
            </a:r>
          </a:p>
          <a:p>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D </a:t>
            </a:r>
            <a:r>
              <a:rPr lang="en-US" sz="1200" b="0" i="0" u="none" strike="noStrike" kern="1200" baseline="0" dirty="0" smtClean="0">
                <a:solidFill>
                  <a:schemeClr val="tx1"/>
                </a:solidFill>
                <a:latin typeface="+mn-lt"/>
                <a:ea typeface="+mn-ea"/>
                <a:cs typeface="+mn-cs"/>
              </a:rPr>
              <a:t>represent deadweight loss.</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28</a:t>
            </a:fld>
            <a:endParaRPr lang="en-US"/>
          </a:p>
        </p:txBody>
      </p:sp>
    </p:spTree>
    <p:extLst>
      <p:ext uri="{BB962C8B-B14F-4D97-AF65-F5344CB8AC3E}">
        <p14:creationId xmlns:p14="http://schemas.microsoft.com/office/powerpoint/2010/main" val="1388283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Without a sugar quota, U.S. sugar producers</a:t>
            </a:r>
          </a:p>
          <a:p>
            <a:r>
              <a:rPr lang="en-US" sz="1200" b="0" i="0" u="none" strike="noStrike" kern="1200" baseline="0" dirty="0" smtClean="0">
                <a:solidFill>
                  <a:schemeClr val="tx1"/>
                </a:solidFill>
                <a:latin typeface="+mn-lt"/>
                <a:ea typeface="+mn-ea"/>
                <a:cs typeface="+mn-cs"/>
              </a:rPr>
              <a:t>would have sold 7.6 billion pounds of sugar,</a:t>
            </a:r>
          </a:p>
          <a:p>
            <a:r>
              <a:rPr lang="en-US" sz="1200" b="0" i="0" u="none" strike="noStrike" kern="1200" baseline="0" dirty="0" smtClean="0">
                <a:solidFill>
                  <a:schemeClr val="tx1"/>
                </a:solidFill>
                <a:latin typeface="+mn-lt"/>
                <a:ea typeface="+mn-ea"/>
                <a:cs typeface="+mn-cs"/>
              </a:rPr>
              <a:t>U.S. consumers would have purchased</a:t>
            </a:r>
          </a:p>
          <a:p>
            <a:r>
              <a:rPr lang="en-US" sz="1200" b="0" i="0" u="none" strike="noStrike" kern="1200" baseline="0" dirty="0" smtClean="0">
                <a:solidFill>
                  <a:schemeClr val="tx1"/>
                </a:solidFill>
                <a:latin typeface="+mn-lt"/>
                <a:ea typeface="+mn-ea"/>
                <a:cs typeface="+mn-cs"/>
              </a:rPr>
              <a:t>25.7 billion pounds of sugar, and imports</a:t>
            </a:r>
          </a:p>
          <a:p>
            <a:r>
              <a:rPr lang="en-US" sz="1200" b="0" i="0" u="none" strike="noStrike" kern="1200" baseline="0" dirty="0" smtClean="0">
                <a:solidFill>
                  <a:schemeClr val="tx1"/>
                </a:solidFill>
                <a:latin typeface="+mn-lt"/>
                <a:ea typeface="+mn-ea"/>
                <a:cs typeface="+mn-cs"/>
              </a:rPr>
              <a:t>would have been 18.1 billion pounds.</a:t>
            </a:r>
          </a:p>
          <a:p>
            <a:r>
              <a:rPr lang="en-US" sz="1200" b="0" i="0" u="none" strike="noStrike" kern="1200" baseline="0" dirty="0" smtClean="0">
                <a:solidFill>
                  <a:schemeClr val="tx1"/>
                </a:solidFill>
                <a:latin typeface="+mn-lt"/>
                <a:ea typeface="+mn-ea"/>
                <a:cs typeface="+mn-cs"/>
              </a:rPr>
              <a:t>The U.S. price would have equaled the</a:t>
            </a:r>
          </a:p>
          <a:p>
            <a:r>
              <a:rPr lang="en-US" sz="1200" b="0" i="0" u="none" strike="noStrike" kern="1200" baseline="0" dirty="0" smtClean="0">
                <a:solidFill>
                  <a:schemeClr val="tx1"/>
                </a:solidFill>
                <a:latin typeface="+mn-lt"/>
                <a:ea typeface="+mn-ea"/>
                <a:cs typeface="+mn-cs"/>
              </a:rPr>
              <a:t>world price of $0.27 per pound. Because</a:t>
            </a:r>
          </a:p>
          <a:p>
            <a:r>
              <a:rPr lang="en-US" sz="1200" b="0" i="0" u="none" strike="noStrike" kern="1200" baseline="0" dirty="0" smtClean="0">
                <a:solidFill>
                  <a:schemeClr val="tx1"/>
                </a:solidFill>
                <a:latin typeface="+mn-lt"/>
                <a:ea typeface="+mn-ea"/>
                <a:cs typeface="+mn-cs"/>
              </a:rPr>
              <a:t>the sugar quota limits imports to 5.8 billion</a:t>
            </a:r>
          </a:p>
          <a:p>
            <a:r>
              <a:rPr lang="en-US" sz="1200" b="0" i="0" u="none" strike="noStrike" kern="1200" baseline="0" dirty="0" smtClean="0">
                <a:solidFill>
                  <a:schemeClr val="tx1"/>
                </a:solidFill>
                <a:latin typeface="+mn-lt"/>
                <a:ea typeface="+mn-ea"/>
                <a:cs typeface="+mn-cs"/>
              </a:rPr>
              <a:t>pounds (the bracket in the graph), the</a:t>
            </a:r>
          </a:p>
          <a:p>
            <a:r>
              <a:rPr lang="en-US" sz="1200" b="0" i="0" u="none" strike="noStrike" kern="1200" baseline="0" dirty="0" smtClean="0">
                <a:solidFill>
                  <a:schemeClr val="tx1"/>
                </a:solidFill>
                <a:latin typeface="+mn-lt"/>
                <a:ea typeface="+mn-ea"/>
                <a:cs typeface="+mn-cs"/>
              </a:rPr>
              <a:t>price of sugar in the United States rises to</a:t>
            </a:r>
          </a:p>
          <a:p>
            <a:r>
              <a:rPr lang="en-US" sz="1200" b="0" i="0" u="none" strike="noStrike" kern="1200" baseline="0" dirty="0" smtClean="0">
                <a:solidFill>
                  <a:schemeClr val="tx1"/>
                </a:solidFill>
                <a:latin typeface="+mn-lt"/>
                <a:ea typeface="+mn-ea"/>
                <a:cs typeface="+mn-cs"/>
              </a:rPr>
              <a:t>$0.43 per pound, and U.S. producers supply</a:t>
            </a:r>
          </a:p>
          <a:p>
            <a:r>
              <a:rPr lang="en-US" sz="1200" b="0" i="0" u="none" strike="noStrike" kern="1200" baseline="0" dirty="0" smtClean="0">
                <a:solidFill>
                  <a:schemeClr val="tx1"/>
                </a:solidFill>
                <a:latin typeface="+mn-lt"/>
                <a:ea typeface="+mn-ea"/>
                <a:cs typeface="+mn-cs"/>
              </a:rPr>
              <a:t>17.3 billion</a:t>
            </a:r>
          </a:p>
          <a:p>
            <a:r>
              <a:rPr lang="en-US" sz="1200" b="0" i="0" u="none" strike="noStrike" kern="1200" baseline="0" dirty="0" smtClean="0">
                <a:solidFill>
                  <a:schemeClr val="tx1"/>
                </a:solidFill>
                <a:latin typeface="+mn-lt"/>
                <a:ea typeface="+mn-ea"/>
                <a:cs typeface="+mn-cs"/>
              </a:rPr>
              <a:t>pounds. U.S. consumers purchase</a:t>
            </a:r>
          </a:p>
          <a:p>
            <a:r>
              <a:rPr lang="en-US" sz="1200" b="0" i="0" u="none" strike="noStrike" kern="1200" baseline="0" dirty="0" smtClean="0">
                <a:solidFill>
                  <a:schemeClr val="tx1"/>
                </a:solidFill>
                <a:latin typeface="+mn-lt"/>
                <a:ea typeface="+mn-ea"/>
                <a:cs typeface="+mn-cs"/>
              </a:rPr>
              <a:t>23.1 billion pounds rather than the</a:t>
            </a:r>
          </a:p>
          <a:p>
            <a:r>
              <a:rPr lang="en-US" sz="1200" b="0" i="0" u="none" strike="noStrike" kern="1200" baseline="0" dirty="0" smtClean="0">
                <a:solidFill>
                  <a:schemeClr val="tx1"/>
                </a:solidFill>
                <a:latin typeface="+mn-lt"/>
                <a:ea typeface="+mn-ea"/>
                <a:cs typeface="+mn-cs"/>
              </a:rPr>
              <a:t>25.7 billion pounds they would purchase at</a:t>
            </a:r>
          </a:p>
          <a:p>
            <a:r>
              <a:rPr lang="en-US" sz="1200" b="0" i="0" u="none" strike="noStrike" kern="1200" baseline="0" dirty="0" smtClean="0">
                <a:solidFill>
                  <a:schemeClr val="tx1"/>
                </a:solidFill>
                <a:latin typeface="+mn-lt"/>
                <a:ea typeface="+mn-ea"/>
                <a:cs typeface="+mn-cs"/>
              </a:rPr>
              <a:t>the world price. Without the import quota,</a:t>
            </a:r>
          </a:p>
          <a:p>
            <a:r>
              <a:rPr lang="en-US" sz="1200" b="0" i="0" u="none" strike="noStrike" kern="1200" baseline="0" dirty="0" smtClean="0">
                <a:solidFill>
                  <a:schemeClr val="tx1"/>
                </a:solidFill>
                <a:latin typeface="+mn-lt"/>
                <a:ea typeface="+mn-ea"/>
                <a:cs typeface="+mn-cs"/>
              </a:rPr>
              <a:t>equilibrium would be at point </a:t>
            </a:r>
            <a:r>
              <a:rPr lang="en-US" sz="1200" b="0" i="1" u="none" strike="noStrike" kern="1200" baseline="0" dirty="0" smtClean="0">
                <a:solidFill>
                  <a:schemeClr val="tx1"/>
                </a:solidFill>
                <a:latin typeface="+mn-lt"/>
                <a:ea typeface="+mn-ea"/>
                <a:cs typeface="+mn-cs"/>
              </a:rPr>
              <a:t>E</a:t>
            </a:r>
            <a:r>
              <a:rPr lang="en-US" sz="1200" b="0" i="0" u="none" strike="noStrike" kern="1200" baseline="0" dirty="0" smtClean="0">
                <a:solidFill>
                  <a:schemeClr val="tx1"/>
                </a:solidFill>
                <a:latin typeface="+mn-lt"/>
                <a:ea typeface="+mn-ea"/>
                <a:cs typeface="+mn-cs"/>
              </a:rPr>
              <a:t>; with the</a:t>
            </a:r>
          </a:p>
          <a:p>
            <a:r>
              <a:rPr lang="en-US" sz="1200" b="0" i="0" u="none" strike="noStrike" kern="1200" baseline="0" dirty="0" smtClean="0">
                <a:solidFill>
                  <a:schemeClr val="tx1"/>
                </a:solidFill>
                <a:latin typeface="+mn-lt"/>
                <a:ea typeface="+mn-ea"/>
                <a:cs typeface="+mn-cs"/>
              </a:rPr>
              <a:t>quota, equilibrium is at point </a:t>
            </a:r>
            <a:r>
              <a:rPr lang="en-US" sz="1200" b="0" i="1" u="none" strike="noStrike" kern="1200" baseline="0" dirty="0" smtClean="0">
                <a:solidFill>
                  <a:schemeClr val="tx1"/>
                </a:solidFill>
                <a:latin typeface="+mn-lt"/>
                <a:ea typeface="+mn-ea"/>
                <a:cs typeface="+mn-cs"/>
              </a:rPr>
              <a:t>F</a:t>
            </a:r>
            <a:r>
              <a:rPr lang="en-US" sz="1200" b="0" i="0" u="none" strike="noStrike" kern="1200" baseline="0" dirty="0" smtClean="0">
                <a:solidFill>
                  <a:schemeClr val="tx1"/>
                </a:solidFill>
                <a:latin typeface="+mn-lt"/>
                <a:ea typeface="+mn-ea"/>
                <a:cs typeface="+mn-cs"/>
              </a:rPr>
              <a:t>. The sugar</a:t>
            </a:r>
          </a:p>
          <a:p>
            <a:r>
              <a:rPr lang="en-US" sz="1200" b="0" i="0" u="none" strike="noStrike" kern="1200" baseline="0" dirty="0" smtClean="0">
                <a:solidFill>
                  <a:schemeClr val="tx1"/>
                </a:solidFill>
                <a:latin typeface="+mn-lt"/>
                <a:ea typeface="+mn-ea"/>
                <a:cs typeface="+mn-cs"/>
              </a:rPr>
              <a:t>quota causes a loss of consumer surplus</a:t>
            </a:r>
          </a:p>
          <a:p>
            <a:r>
              <a:rPr lang="en-US" sz="1200" b="0" i="0" u="none" strike="noStrike" kern="1200" baseline="0" dirty="0" smtClean="0">
                <a:solidFill>
                  <a:schemeClr val="tx1"/>
                </a:solidFill>
                <a:latin typeface="+mn-lt"/>
                <a:ea typeface="+mn-ea"/>
                <a:cs typeface="+mn-cs"/>
              </a:rPr>
              <a:t>equal to the area </a:t>
            </a:r>
            <a:r>
              <a:rPr lang="en-US" sz="1200" b="0" i="1" u="none" strike="noStrike" kern="1200" baseline="0" dirty="0" smtClean="0">
                <a:solidFill>
                  <a:schemeClr val="tx1"/>
                </a:solidFill>
                <a:latin typeface="+mn-lt"/>
                <a:ea typeface="+mn-ea"/>
                <a:cs typeface="+mn-cs"/>
              </a:rPr>
              <a:t>A </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B </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C </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D</a:t>
            </a:r>
            <a:r>
              <a:rPr lang="en-US" sz="1200" b="0" i="0" u="none" strike="noStrike" kern="1200" baseline="0" dirty="0" smtClean="0">
                <a:solidFill>
                  <a:schemeClr val="tx1"/>
                </a:solidFill>
                <a:latin typeface="+mn-lt"/>
                <a:ea typeface="+mn-ea"/>
                <a:cs typeface="+mn-cs"/>
              </a:rPr>
              <a:t>. The area </a:t>
            </a:r>
            <a:r>
              <a:rPr lang="en-US" sz="1200" b="0" i="1" u="none" strike="noStrike" kern="1200" baseline="0" dirty="0" smtClean="0">
                <a:solidFill>
                  <a:schemeClr val="tx1"/>
                </a:solidFill>
                <a:latin typeface="+mn-lt"/>
                <a:ea typeface="+mn-ea"/>
                <a:cs typeface="+mn-cs"/>
              </a:rPr>
              <a:t>A</a:t>
            </a:r>
          </a:p>
          <a:p>
            <a:r>
              <a:rPr lang="en-US" sz="1200" b="0" i="0" u="none" strike="noStrike" kern="1200" baseline="0" dirty="0" smtClean="0">
                <a:solidFill>
                  <a:schemeClr val="tx1"/>
                </a:solidFill>
                <a:latin typeface="+mn-lt"/>
                <a:ea typeface="+mn-ea"/>
                <a:cs typeface="+mn-cs"/>
              </a:rPr>
              <a:t>is the gain to U.S. sugar producers. The area</a:t>
            </a:r>
          </a:p>
          <a:p>
            <a:r>
              <a:rPr lang="en-US" sz="1200" b="0" i="1" u="none" strike="noStrike" kern="1200" baseline="0" dirty="0" smtClean="0">
                <a:solidFill>
                  <a:schemeClr val="tx1"/>
                </a:solidFill>
                <a:latin typeface="+mn-lt"/>
                <a:ea typeface="+mn-ea"/>
                <a:cs typeface="+mn-cs"/>
              </a:rPr>
              <a:t>B </a:t>
            </a:r>
            <a:r>
              <a:rPr lang="en-US" sz="1200" b="0" i="0" u="none" strike="noStrike" kern="1200" baseline="0" dirty="0" smtClean="0">
                <a:solidFill>
                  <a:schemeClr val="tx1"/>
                </a:solidFill>
                <a:latin typeface="+mn-lt"/>
                <a:ea typeface="+mn-ea"/>
                <a:cs typeface="+mn-cs"/>
              </a:rPr>
              <a:t>is the gain to foreign sugar producers. The</a:t>
            </a:r>
          </a:p>
          <a:p>
            <a:r>
              <a:rPr lang="en-US" sz="1200" b="0" i="0" u="none" strike="noStrike" kern="1200" baseline="0" dirty="0" smtClean="0">
                <a:solidFill>
                  <a:schemeClr val="tx1"/>
                </a:solidFill>
                <a:latin typeface="+mn-lt"/>
                <a:ea typeface="+mn-ea"/>
                <a:cs typeface="+mn-cs"/>
              </a:rPr>
              <a:t>areas </a:t>
            </a:r>
            <a:r>
              <a:rPr lang="en-US" sz="1200" b="0" i="1" u="none" strike="noStrike" kern="1200" baseline="0" dirty="0" smtClean="0">
                <a:solidFill>
                  <a:schemeClr val="tx1"/>
                </a:solidFill>
                <a:latin typeface="+mn-lt"/>
                <a:ea typeface="+mn-ea"/>
                <a:cs typeface="+mn-cs"/>
              </a:rPr>
              <a:t>C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D </a:t>
            </a:r>
            <a:r>
              <a:rPr lang="en-US" sz="1200" b="0" i="0" u="none" strike="noStrike" kern="1200" baseline="0" dirty="0" smtClean="0">
                <a:solidFill>
                  <a:schemeClr val="tx1"/>
                </a:solidFill>
                <a:latin typeface="+mn-lt"/>
                <a:ea typeface="+mn-ea"/>
                <a:cs typeface="+mn-cs"/>
              </a:rPr>
              <a:t>represent deadweight loss.</a:t>
            </a:r>
          </a:p>
          <a:p>
            <a:r>
              <a:rPr lang="en-US" sz="1200" b="0" i="0" u="none" strike="noStrike" kern="1200" baseline="0" dirty="0" smtClean="0">
                <a:solidFill>
                  <a:schemeClr val="tx1"/>
                </a:solidFill>
                <a:latin typeface="+mn-lt"/>
                <a:ea typeface="+mn-ea"/>
                <a:cs typeface="+mn-cs"/>
              </a:rPr>
              <a:t>The total loss to U.S. consumers in 2012 was</a:t>
            </a:r>
          </a:p>
          <a:p>
            <a:r>
              <a:rPr lang="en-US" sz="1200" b="0" i="0" u="none" strike="noStrike" kern="1200" baseline="0" dirty="0" smtClean="0">
                <a:solidFill>
                  <a:schemeClr val="tx1"/>
                </a:solidFill>
                <a:latin typeface="+mn-lt"/>
                <a:ea typeface="+mn-ea"/>
                <a:cs typeface="+mn-cs"/>
              </a:rPr>
              <a:t>$3.9 billion.</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30</a:t>
            </a:fld>
            <a:endParaRPr lang="en-US"/>
          </a:p>
        </p:txBody>
      </p:sp>
    </p:spTree>
    <p:extLst>
      <p:ext uri="{BB962C8B-B14F-4D97-AF65-F5344CB8AC3E}">
        <p14:creationId xmlns:p14="http://schemas.microsoft.com/office/powerpoint/2010/main" val="30045051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12" name="Rectangle 11"/>
          <p:cNvSpPr/>
          <p:nvPr userDrawn="1"/>
        </p:nvSpPr>
        <p:spPr>
          <a:xfrm>
            <a:off x="1703388" y="0"/>
            <a:ext cx="7445375" cy="640080"/>
          </a:xfrm>
          <a:prstGeom prst="rect">
            <a:avLst/>
          </a:prstGeom>
          <a:solidFill>
            <a:srgbClr val="89B8CF"/>
          </a:solidFill>
        </p:spPr>
        <p:txBody>
          <a:bodyPr wrap="square" rtlCol="0" anchor="ctr">
            <a:spAutoFit/>
          </a:bodyPr>
          <a:lstStyle/>
          <a:p>
            <a:pPr algn="ctr">
              <a:lnSpc>
                <a:spcPts val="2400"/>
              </a:lnSpc>
            </a:pPr>
            <a:endParaRPr lang="en-US" b="1" dirty="0">
              <a:solidFill>
                <a:srgbClr val="7B0046"/>
              </a:solidFill>
            </a:endParaRPr>
          </a:p>
        </p:txBody>
      </p:sp>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a:t>
            </a:r>
            <a:r>
              <a:rPr lang="en-US" sz="1200" dirty="0" smtClean="0">
                <a:solidFill>
                  <a:schemeClr val="bg1"/>
                </a:solidFill>
                <a:cs typeface="+mn-cs"/>
              </a:rPr>
              <a:t>46</a:t>
            </a:r>
            <a:endParaRPr lang="en-US" sz="1200" dirty="0">
              <a:solidFill>
                <a:schemeClr val="bg1"/>
              </a:solidFill>
              <a:cs typeface="+mn-cs"/>
            </a:endParaRP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a:t>
            </a:r>
            <a:r>
              <a:rPr lang="en-US" sz="900" dirty="0" smtClean="0">
                <a:solidFill>
                  <a:schemeClr val="bg2"/>
                </a:solidFill>
              </a:rPr>
              <a:t>2015 </a:t>
            </a:r>
            <a:r>
              <a:rPr lang="en-US" sz="900" dirty="0" smtClean="0">
                <a:solidFill>
                  <a:schemeClr val="bg2"/>
                </a:solidFill>
              </a:rPr>
              <a:t>Pearson Education, Inc.</a:t>
            </a:r>
            <a:endParaRPr lang="en-US" sz="900" dirty="0">
              <a:solidFill>
                <a:schemeClr val="bg2"/>
              </a:solidFill>
            </a:endParaRPr>
          </a:p>
        </p:txBody>
      </p:sp>
      <p:sp>
        <p:nvSpPr>
          <p:cNvPr id="6" name="TextBox 5"/>
          <p:cNvSpPr txBox="1">
            <a:spLocks noChangeArrowheads="1"/>
          </p:cNvSpPr>
          <p:nvPr userDrawn="1"/>
        </p:nvSpPr>
        <p:spPr bwMode="auto">
          <a:xfrm>
            <a:off x="458788" y="2057400"/>
            <a:ext cx="3351212" cy="701675"/>
          </a:xfrm>
          <a:prstGeom prst="rect">
            <a:avLst/>
          </a:prstGeom>
          <a:noFill/>
          <a:ln w="9525">
            <a:noFill/>
            <a:miter lim="800000"/>
            <a:headEnd/>
            <a:tailEnd/>
          </a:ln>
        </p:spPr>
        <p:txBody>
          <a:bodyPr>
            <a:spAutoFit/>
          </a:bodyPr>
          <a:lstStyle/>
          <a:p>
            <a:r>
              <a:rPr lang="en-US" sz="2000" b="1" dirty="0">
                <a:solidFill>
                  <a:srgbClr val="0066B3"/>
                </a:solidFill>
              </a:rPr>
              <a:t>Chapter Outline </a:t>
            </a:r>
            <a:r>
              <a:rPr lang="en-US" sz="2000" dirty="0"/>
              <a:t>and</a:t>
            </a:r>
          </a:p>
          <a:p>
            <a:r>
              <a:rPr lang="en-US" sz="2000" b="1" dirty="0">
                <a:solidFill>
                  <a:srgbClr val="0066B3"/>
                </a:solidFill>
              </a:rPr>
              <a:t>Learning Objectives</a:t>
            </a:r>
            <a:endParaRPr lang="en-US" sz="2000" dirty="0">
              <a:solidFill>
                <a:srgbClr val="0066B3"/>
              </a:solidFill>
            </a:endParaRPr>
          </a:p>
        </p:txBody>
      </p:sp>
      <p:graphicFrame>
        <p:nvGraphicFramePr>
          <p:cNvPr id="9" name="Group 499"/>
          <p:cNvGraphicFramePr>
            <a:graphicFrameLocks noGrp="1"/>
          </p:cNvGraphicFramePr>
          <p:nvPr userDrawn="1">
            <p:extLst>
              <p:ext uri="{D42A27DB-BD31-4B8C-83A1-F6EECF244321}">
                <p14:modId xmlns:p14="http://schemas.microsoft.com/office/powerpoint/2010/main" val="178290260"/>
              </p:ext>
            </p:extLst>
          </p:nvPr>
        </p:nvGraphicFramePr>
        <p:xfrm>
          <a:off x="463550" y="2895600"/>
          <a:ext cx="3269664" cy="2992016"/>
        </p:xfrm>
        <a:graphic>
          <a:graphicData uri="http://schemas.openxmlformats.org/drawingml/2006/table">
            <a:tbl>
              <a:tblPr/>
              <a:tblGrid>
                <a:gridCol w="496553"/>
                <a:gridCol w="2773111"/>
              </a:tblGrid>
              <a:tr h="405825">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9.1</a:t>
                      </a:r>
                    </a:p>
                  </a:txBody>
                  <a:tcPr marL="0" marR="0" marT="91427" marB="0"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The United States in the International Economy</a:t>
                      </a:r>
                    </a:p>
                  </a:txBody>
                  <a:tcPr marL="0" marR="0" marT="91427" marB="0" horzOverflow="overflow">
                    <a:lnL>
                      <a:noFill/>
                    </a:lnL>
                    <a:lnR cap="flat">
                      <a:noFill/>
                    </a:lnR>
                    <a:lnT cap="flat">
                      <a:noFill/>
                    </a:lnT>
                    <a:lnB>
                      <a:noFill/>
                    </a:lnB>
                    <a:lnTlToBr>
                      <a:noFill/>
                    </a:lnTlToBr>
                    <a:lnBlToTr>
                      <a:noFill/>
                    </a:lnBlToTr>
                    <a:noFill/>
                  </a:tcPr>
                </a:tc>
              </a:tr>
              <a:tr h="626706">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9.2</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Comparative Advantage in International Trade</a:t>
                      </a:r>
                    </a:p>
                  </a:txBody>
                  <a:tcPr marL="0" marR="0" marT="91427" marB="0" horzOverflow="overflow">
                    <a:lnL>
                      <a:noFill/>
                    </a:lnL>
                    <a:lnR cap="flat">
                      <a:noFill/>
                    </a:lnR>
                    <a:lnT>
                      <a:noFill/>
                    </a:lnT>
                    <a:lnB>
                      <a:noFill/>
                    </a:lnB>
                    <a:lnTlToBr>
                      <a:noFill/>
                    </a:lnTlToBr>
                    <a:lnBlToTr>
                      <a:noFill/>
                    </a:lnBlToTr>
                    <a:noFill/>
                  </a:tcPr>
                </a:tc>
              </a:tr>
              <a:tr h="381000">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9.3</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smtClean="0">
                          <a:ln>
                            <a:noFill/>
                          </a:ln>
                          <a:solidFill>
                            <a:srgbClr val="0066B3"/>
                          </a:solidFill>
                          <a:effectLst/>
                          <a:latin typeface="Arial" charset="0"/>
                        </a:rPr>
                        <a:t>How Countries Gain from International Trade</a:t>
                      </a:r>
                    </a:p>
                  </a:txBody>
                  <a:tcPr marL="0" marR="0" marT="91427" marB="0" horzOverflow="overflow">
                    <a:lnL>
                      <a:noFill/>
                    </a:lnL>
                    <a:lnR cap="flat">
                      <a:noFill/>
                    </a:lnR>
                    <a:lnT>
                      <a:noFill/>
                    </a:lnT>
                    <a:lnB>
                      <a:noFill/>
                    </a:lnB>
                    <a:lnTlToBr>
                      <a:noFill/>
                    </a:lnTlToBr>
                    <a:lnBlToTr>
                      <a:noFill/>
                    </a:lnBlToTr>
                    <a:noFill/>
                  </a:tcPr>
                </a:tc>
              </a:tr>
              <a:tr h="626706">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9.4</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smtClean="0">
                          <a:ln>
                            <a:noFill/>
                          </a:ln>
                          <a:solidFill>
                            <a:srgbClr val="0066B3"/>
                          </a:solidFill>
                          <a:effectLst/>
                          <a:latin typeface="Arial" charset="0"/>
                        </a:rPr>
                        <a:t>Government Policies That Restrict International Trade</a:t>
                      </a:r>
                    </a:p>
                  </a:txBody>
                  <a:tcPr marL="0" marR="0" marT="91427" marB="0" horzOverflow="overflow">
                    <a:lnL>
                      <a:noFill/>
                    </a:lnL>
                    <a:lnR cap="flat">
                      <a:noFill/>
                    </a:lnR>
                    <a:lnT>
                      <a:noFill/>
                    </a:lnT>
                    <a:lnB>
                      <a:noFill/>
                    </a:lnB>
                    <a:lnTlToBr>
                      <a:noFill/>
                    </a:lnTlToBr>
                    <a:lnBlToTr>
                      <a:noFill/>
                    </a:lnBlToTr>
                    <a:noFill/>
                  </a:tcPr>
                </a:tc>
              </a:tr>
              <a:tr h="609600">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9.5</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smtClean="0">
                          <a:ln>
                            <a:noFill/>
                          </a:ln>
                          <a:solidFill>
                            <a:srgbClr val="0066B3"/>
                          </a:solidFill>
                          <a:effectLst/>
                          <a:latin typeface="Arial" charset="0"/>
                        </a:rPr>
                        <a:t>The Arguments over Trade Policies and Globalization</a:t>
                      </a:r>
                    </a:p>
                  </a:txBody>
                  <a:tcPr marL="0" marR="0" marT="91427" marB="0" horzOverflow="overflow">
                    <a:lnL>
                      <a:noFill/>
                    </a:lnL>
                    <a:lnR cap="flat">
                      <a:noFill/>
                    </a:lnR>
                    <a:lnT>
                      <a:noFill/>
                    </a:lnT>
                    <a:lnB>
                      <a:noFill/>
                    </a:lnB>
                    <a:lnTlToBr>
                      <a:noFill/>
                    </a:lnTlToBr>
                    <a:lnBlToTr>
                      <a:noFill/>
                    </a:lnBlToTr>
                    <a:noFill/>
                  </a:tcPr>
                </a:tc>
              </a:tr>
            </a:tbl>
          </a:graphicData>
        </a:graphic>
      </p:graphicFrame>
      <p:sp>
        <p:nvSpPr>
          <p:cNvPr id="10" name="Title 1"/>
          <p:cNvSpPr txBox="1">
            <a:spLocks/>
          </p:cNvSpPr>
          <p:nvPr userDrawn="1"/>
        </p:nvSpPr>
        <p:spPr bwMode="auto">
          <a:xfrm>
            <a:off x="460375" y="354427"/>
            <a:ext cx="1249362" cy="331373"/>
          </a:xfrm>
          <a:prstGeom prst="rect">
            <a:avLst/>
          </a:prstGeom>
          <a:noFill/>
          <a:ln>
            <a:miter lim="800000"/>
            <a:headEnd/>
            <a:tailEnd/>
          </a:ln>
        </p:spPr>
        <p:txBody>
          <a:bodyPr wrap="square" anchor="ctr">
            <a:spAutoFit/>
          </a:bodyPr>
          <a:lstStyle>
            <a:lvl1pPr algn="l" rtl="0" eaLnBrk="0" fontAlgn="base" hangingPunct="0">
              <a:spcBef>
                <a:spcPct val="0"/>
              </a:spcBef>
              <a:spcAft>
                <a:spcPct val="0"/>
              </a:spcAft>
              <a:defRPr sz="2400" b="1">
                <a:solidFill>
                  <a:srgbClr val="194F8B"/>
                </a:solidFill>
                <a:latin typeface="+mj-lt"/>
                <a:ea typeface="+mj-ea"/>
                <a:cs typeface="+mj-cs"/>
              </a:defRPr>
            </a:lvl1pPr>
            <a:lvl2pPr algn="l" rtl="0" eaLnBrk="0" fontAlgn="base" hangingPunct="0">
              <a:spcBef>
                <a:spcPct val="0"/>
              </a:spcBef>
              <a:spcAft>
                <a:spcPct val="0"/>
              </a:spcAft>
              <a:defRPr sz="2400" b="1">
                <a:solidFill>
                  <a:srgbClr val="194F8B"/>
                </a:solidFill>
                <a:latin typeface="Arial" charset="0"/>
              </a:defRPr>
            </a:lvl2pPr>
            <a:lvl3pPr algn="l" rtl="0" eaLnBrk="0" fontAlgn="base" hangingPunct="0">
              <a:spcBef>
                <a:spcPct val="0"/>
              </a:spcBef>
              <a:spcAft>
                <a:spcPct val="0"/>
              </a:spcAft>
              <a:defRPr sz="2400" b="1">
                <a:solidFill>
                  <a:srgbClr val="194F8B"/>
                </a:solidFill>
                <a:latin typeface="Arial" charset="0"/>
              </a:defRPr>
            </a:lvl3pPr>
            <a:lvl4pPr algn="l" rtl="0" eaLnBrk="0" fontAlgn="base" hangingPunct="0">
              <a:spcBef>
                <a:spcPct val="0"/>
              </a:spcBef>
              <a:spcAft>
                <a:spcPct val="0"/>
              </a:spcAft>
              <a:defRPr sz="2400" b="1">
                <a:solidFill>
                  <a:srgbClr val="194F8B"/>
                </a:solidFill>
                <a:latin typeface="Arial" charset="0"/>
              </a:defRPr>
            </a:lvl4pPr>
            <a:lvl5pPr algn="l" rtl="0" eaLnBrk="0" fontAlgn="base" hangingPunct="0">
              <a:spcBef>
                <a:spcPct val="0"/>
              </a:spcBef>
              <a:spcAft>
                <a:spcPct val="0"/>
              </a:spcAft>
              <a:defRPr sz="2400" b="1">
                <a:solidFill>
                  <a:srgbClr val="194F8B"/>
                </a:solidFill>
                <a:latin typeface="Arial" charset="0"/>
              </a:defRPr>
            </a:lvl5pPr>
            <a:lvl6pPr marL="457200" algn="l" rtl="0" fontAlgn="base">
              <a:spcBef>
                <a:spcPct val="0"/>
              </a:spcBef>
              <a:spcAft>
                <a:spcPct val="0"/>
              </a:spcAft>
              <a:defRPr sz="2400" b="1">
                <a:solidFill>
                  <a:srgbClr val="194F8B"/>
                </a:solidFill>
                <a:latin typeface="Arial" charset="0"/>
              </a:defRPr>
            </a:lvl6pPr>
            <a:lvl7pPr marL="914400" algn="l" rtl="0" fontAlgn="base">
              <a:spcBef>
                <a:spcPct val="0"/>
              </a:spcBef>
              <a:spcAft>
                <a:spcPct val="0"/>
              </a:spcAft>
              <a:defRPr sz="2400" b="1">
                <a:solidFill>
                  <a:srgbClr val="194F8B"/>
                </a:solidFill>
                <a:latin typeface="Arial" charset="0"/>
              </a:defRPr>
            </a:lvl7pPr>
            <a:lvl8pPr marL="1371600" algn="l" rtl="0" fontAlgn="base">
              <a:spcBef>
                <a:spcPct val="0"/>
              </a:spcBef>
              <a:spcAft>
                <a:spcPct val="0"/>
              </a:spcAft>
              <a:defRPr sz="2400" b="1">
                <a:solidFill>
                  <a:srgbClr val="194F8B"/>
                </a:solidFill>
                <a:latin typeface="Arial" charset="0"/>
              </a:defRPr>
            </a:lvl8pPr>
            <a:lvl9pPr marL="1828800" algn="l" rtl="0" fontAlgn="base">
              <a:spcBef>
                <a:spcPct val="0"/>
              </a:spcBef>
              <a:spcAft>
                <a:spcPct val="0"/>
              </a:spcAft>
              <a:defRPr sz="2400" b="1">
                <a:solidFill>
                  <a:srgbClr val="194F8B"/>
                </a:solidFill>
                <a:latin typeface="Arial" charset="0"/>
              </a:defRPr>
            </a:lvl9pPr>
          </a:lstStyle>
          <a:p>
            <a:pPr>
              <a:lnSpc>
                <a:spcPts val="2000"/>
              </a:lnSpc>
            </a:pPr>
            <a:r>
              <a:rPr lang="en-US" sz="1600" b="0" kern="0" dirty="0" smtClean="0">
                <a:solidFill>
                  <a:srgbClr val="231F20"/>
                </a:solidFill>
                <a:cs typeface="Arial" charset="0"/>
              </a:rPr>
              <a:t>CHAPTER</a:t>
            </a:r>
          </a:p>
        </p:txBody>
      </p:sp>
      <p:sp>
        <p:nvSpPr>
          <p:cNvPr id="11" name="Rectangle 10"/>
          <p:cNvSpPr/>
          <p:nvPr userDrawn="1"/>
        </p:nvSpPr>
        <p:spPr>
          <a:xfrm>
            <a:off x="1709737" y="0"/>
            <a:ext cx="7434263" cy="685800"/>
          </a:xfrm>
          <a:prstGeom prst="rect">
            <a:avLst/>
          </a:prstGeom>
        </p:spPr>
        <p:txBody>
          <a:bodyPr wrap="square" rtlCol="0" anchor="ctr">
            <a:spAutoFit/>
          </a:bodyPr>
          <a:lstStyle/>
          <a:p>
            <a:pPr algn="ctr">
              <a:lnSpc>
                <a:spcPts val="2400"/>
              </a:lnSpc>
            </a:pPr>
            <a:endParaRPr lang="en-US" b="1" dirty="0">
              <a:solidFill>
                <a:srgbClr val="7B0046"/>
              </a:solidFill>
            </a:endParaRPr>
          </a:p>
        </p:txBody>
      </p:sp>
      <p:sp>
        <p:nvSpPr>
          <p:cNvPr id="13" name="Rectangle 12"/>
          <p:cNvSpPr/>
          <p:nvPr userDrawn="1"/>
        </p:nvSpPr>
        <p:spPr>
          <a:xfrm>
            <a:off x="0" y="0"/>
            <a:ext cx="1709737" cy="1695450"/>
          </a:xfrm>
          <a:prstGeom prst="rect">
            <a:avLst/>
          </a:prstGeom>
          <a:solidFill>
            <a:srgbClr val="256ABD"/>
          </a:solidFill>
        </p:spPr>
        <p:txBody>
          <a:bodyPr wrap="square" rtlCol="0" anchor="ctr">
            <a:spAutoFit/>
          </a:bodyPr>
          <a:lstStyle/>
          <a:p>
            <a:pPr algn="ctr">
              <a:lnSpc>
                <a:spcPts val="2400"/>
              </a:lnSpc>
            </a:pPr>
            <a:endParaRPr lang="en-US" b="1" dirty="0">
              <a:solidFill>
                <a:srgbClr val="7B0046"/>
              </a:solidFill>
            </a:endParaRPr>
          </a:p>
        </p:txBody>
      </p:sp>
      <p:sp>
        <p:nvSpPr>
          <p:cNvPr id="8" name="TextBox 7"/>
          <p:cNvSpPr txBox="1">
            <a:spLocks noChangeArrowheads="1"/>
          </p:cNvSpPr>
          <p:nvPr userDrawn="1"/>
        </p:nvSpPr>
        <p:spPr bwMode="auto">
          <a:xfrm>
            <a:off x="311944" y="520113"/>
            <a:ext cx="1391444" cy="1200329"/>
          </a:xfrm>
          <a:prstGeom prst="rect">
            <a:avLst/>
          </a:prstGeom>
          <a:noFill/>
          <a:ln w="9525">
            <a:noFill/>
            <a:miter lim="800000"/>
            <a:headEnd/>
            <a:tailEnd/>
          </a:ln>
        </p:spPr>
        <p:txBody>
          <a:bodyPr wrap="square">
            <a:spAutoFit/>
          </a:bodyPr>
          <a:lstStyle/>
          <a:p>
            <a:pPr algn="ctr"/>
            <a:r>
              <a:rPr lang="en-US" sz="7200" b="1" dirty="0" smtClean="0">
                <a:solidFill>
                  <a:schemeClr val="bg1"/>
                </a:solidFill>
                <a:latin typeface="+mn-lt"/>
              </a:rPr>
              <a:t>9</a:t>
            </a:r>
            <a:endParaRPr lang="en-US" sz="9600" b="1" dirty="0">
              <a:solidFill>
                <a:schemeClr val="bg1"/>
              </a:solidFill>
              <a:latin typeface="+mn-lt"/>
            </a:endParaRPr>
          </a:p>
        </p:txBody>
      </p:sp>
      <p:sp>
        <p:nvSpPr>
          <p:cNvPr id="14" name="TextBox 13"/>
          <p:cNvSpPr txBox="1"/>
          <p:nvPr userDrawn="1"/>
        </p:nvSpPr>
        <p:spPr>
          <a:xfrm>
            <a:off x="361156" y="381000"/>
            <a:ext cx="1391444" cy="369332"/>
          </a:xfrm>
          <a:prstGeom prst="rect">
            <a:avLst/>
          </a:prstGeom>
          <a:noFill/>
        </p:spPr>
        <p:txBody>
          <a:bodyPr wrap="square" rtlCol="0">
            <a:spAutoFit/>
          </a:bodyPr>
          <a:lstStyle/>
          <a:p>
            <a:pPr algn="ctr"/>
            <a:r>
              <a:rPr lang="en-US" dirty="0" smtClean="0">
                <a:solidFill>
                  <a:srgbClr val="89B8CF"/>
                </a:solidFill>
              </a:rPr>
              <a:t>CHAPTER</a:t>
            </a:r>
            <a:endParaRPr lang="en-US" dirty="0">
              <a:solidFill>
                <a:srgbClr val="89B8CF"/>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59363" y="2133600"/>
            <a:ext cx="5232237" cy="363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itle 3"/>
          <p:cNvSpPr>
            <a:spLocks noGrp="1"/>
          </p:cNvSpPr>
          <p:nvPr>
            <p:ph type="title" hasCustomPrompt="1"/>
          </p:nvPr>
        </p:nvSpPr>
        <p:spPr>
          <a:xfrm>
            <a:off x="1689100" y="635000"/>
            <a:ext cx="7454900" cy="1143000"/>
          </a:xfrm>
          <a:prstGeom prst="rect">
            <a:avLst/>
          </a:prstGeom>
        </p:spPr>
        <p:txBody>
          <a:bodyPr/>
          <a:lstStyle>
            <a:lvl1pPr>
              <a:defRPr sz="4000" b="1" baseline="0">
                <a:solidFill>
                  <a:schemeClr val="tx1"/>
                </a:solidFill>
                <a:latin typeface="+mn-lt"/>
              </a:defRPr>
            </a:lvl1pPr>
          </a:lstStyle>
          <a:p>
            <a:r>
              <a:rPr lang="en-US" dirty="0" smtClean="0"/>
              <a:t>Chapter title:</a:t>
            </a:r>
            <a:br>
              <a:rPr lang="en-US" dirty="0" smtClean="0"/>
            </a:br>
            <a:r>
              <a:rPr lang="en-US" dirty="0" smtClean="0"/>
              <a:t>Chapter subtitle</a:t>
            </a:r>
            <a:endParaRPr lang="en-US" dirty="0"/>
          </a:p>
        </p:txBody>
      </p:sp>
    </p:spTree>
    <p:extLst>
      <p:ext uri="{BB962C8B-B14F-4D97-AF65-F5344CB8AC3E}">
        <p14:creationId xmlns:p14="http://schemas.microsoft.com/office/powerpoint/2010/main" val="329499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1000"/>
                                        <p:tgtEl>
                                          <p:spTgt spid="9"/>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arning Objectiv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a:lvl1pPr>
          </a:lstStyle>
          <a:p>
            <a:r>
              <a:rPr lang="en-US" dirty="0" smtClean="0"/>
              <a:t>Chapter subtitle</a:t>
            </a:r>
            <a:endParaRPr lang="en-US" dirty="0"/>
          </a:p>
        </p:txBody>
      </p:sp>
      <p:sp>
        <p:nvSpPr>
          <p:cNvPr id="3" name="Text Box 9"/>
          <p:cNvSpPr txBox="1">
            <a:spLocks noChangeArrowheads="1"/>
          </p:cNvSpPr>
          <p:nvPr userDrawn="1"/>
        </p:nvSpPr>
        <p:spPr bwMode="auto">
          <a:xfrm>
            <a:off x="452438" y="2435225"/>
            <a:ext cx="2870200" cy="307975"/>
          </a:xfrm>
          <a:prstGeom prst="rect">
            <a:avLst/>
          </a:prstGeom>
          <a:solidFill>
            <a:srgbClr val="0066B3"/>
          </a:solidFill>
          <a:ln w="9525">
            <a:noFill/>
            <a:miter lim="800000"/>
            <a:headEnd/>
            <a:tailEnd/>
          </a:ln>
        </p:spPr>
        <p:txBody>
          <a:bodyPr lIns="45720" rIns="45720" anchor="ctr">
            <a:spAutoFit/>
          </a:bodyPr>
          <a:lstStyle/>
          <a:p>
            <a:r>
              <a:rPr lang="en-US" sz="1400" b="1" dirty="0" smtClean="0">
                <a:solidFill>
                  <a:schemeClr val="bg1"/>
                </a:solidFill>
              </a:rPr>
              <a:t>         LEARNING</a:t>
            </a:r>
            <a:r>
              <a:rPr lang="en-US" sz="1400" dirty="0" smtClean="0">
                <a:solidFill>
                  <a:schemeClr val="bg1"/>
                </a:solidFill>
              </a:rPr>
              <a:t> </a:t>
            </a:r>
            <a:r>
              <a:rPr lang="en-US" sz="1400" dirty="0">
                <a:solidFill>
                  <a:schemeClr val="bg1"/>
                </a:solidFill>
              </a:rPr>
              <a:t>OBJECTIVE</a:t>
            </a:r>
            <a:endParaRPr lang="en-US" sz="1400" b="1" dirty="0">
              <a:solidFill>
                <a:schemeClr val="bg1"/>
              </a:solidFill>
            </a:endParaRPr>
          </a:p>
        </p:txBody>
      </p:sp>
      <p:sp>
        <p:nvSpPr>
          <p:cNvPr id="5" name="Content Placeholder 4"/>
          <p:cNvSpPr>
            <a:spLocks noGrp="1"/>
          </p:cNvSpPr>
          <p:nvPr>
            <p:ph sz="quarter" idx="10" hasCustomPrompt="1"/>
          </p:nvPr>
        </p:nvSpPr>
        <p:spPr>
          <a:xfrm>
            <a:off x="452438" y="2438400"/>
            <a:ext cx="614362" cy="304800"/>
          </a:xfrm>
          <a:prstGeom prst="rect">
            <a:avLst/>
          </a:prstGeom>
        </p:spPr>
        <p:txBody>
          <a:bodyPr/>
          <a:lstStyle>
            <a:lvl1pPr>
              <a:defRPr sz="1400" b="1" i="0">
                <a:solidFill>
                  <a:schemeClr val="bg1"/>
                </a:solidFill>
              </a:defRPr>
            </a:lvl1pPr>
          </a:lstStyle>
          <a:p>
            <a:pPr lvl="0"/>
            <a:r>
              <a:rPr lang="en-US" dirty="0" err="1" smtClean="0"/>
              <a:t>X.y</a:t>
            </a:r>
            <a:endParaRPr lang="en-US" dirty="0"/>
          </a:p>
        </p:txBody>
      </p:sp>
      <p:sp>
        <p:nvSpPr>
          <p:cNvPr id="7" name="Text Placeholder 6"/>
          <p:cNvSpPr>
            <a:spLocks noGrp="1"/>
          </p:cNvSpPr>
          <p:nvPr>
            <p:ph type="body" sz="quarter" idx="11" hasCustomPrompt="1"/>
          </p:nvPr>
        </p:nvSpPr>
        <p:spPr>
          <a:xfrm>
            <a:off x="452438" y="2743200"/>
            <a:ext cx="8310562" cy="990600"/>
          </a:xfrm>
          <a:prstGeom prst="rect">
            <a:avLst/>
          </a:prstGeom>
        </p:spPr>
        <p:txBody>
          <a:bodyPr/>
          <a:lstStyle>
            <a:lvl1pPr marL="0" indent="0">
              <a:defRPr sz="1800" i="0" baseline="0">
                <a:solidFill>
                  <a:srgbClr val="0066B3"/>
                </a:solidFill>
              </a:defRPr>
            </a:lvl1pPr>
            <a:lvl2pPr>
              <a:defRPr sz="1800">
                <a:solidFill>
                  <a:srgbClr val="0066B3"/>
                </a:solidFill>
              </a:defRPr>
            </a:lvl2pPr>
            <a:lvl3pPr>
              <a:defRPr sz="1800">
                <a:solidFill>
                  <a:srgbClr val="0066B3"/>
                </a:solidFill>
              </a:defRPr>
            </a:lvl3pPr>
            <a:lvl4pPr>
              <a:defRPr sz="1800">
                <a:solidFill>
                  <a:srgbClr val="0066B3"/>
                </a:solidFill>
              </a:defRPr>
            </a:lvl4pPr>
            <a:lvl5pPr>
              <a:defRPr sz="1800">
                <a:solidFill>
                  <a:srgbClr val="0066B3"/>
                </a:solidFill>
              </a:defRPr>
            </a:lvl5pPr>
          </a:lstStyle>
          <a:p>
            <a:pPr lvl="0"/>
            <a:r>
              <a:rPr lang="en-US" dirty="0" smtClean="0"/>
              <a:t>Insert learning objective</a:t>
            </a:r>
            <a:endParaRPr lang="en-US" dirty="0"/>
          </a:p>
        </p:txBody>
      </p:sp>
      <p:sp>
        <p:nvSpPr>
          <p:cNvPr id="8"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a:t>
            </a:r>
            <a:r>
              <a:rPr lang="en-US" sz="1200" dirty="0" smtClean="0">
                <a:solidFill>
                  <a:schemeClr val="bg1"/>
                </a:solidFill>
                <a:cs typeface="+mn-cs"/>
              </a:rPr>
              <a:t>46</a:t>
            </a:r>
            <a:endParaRPr lang="en-US" sz="1200" dirty="0">
              <a:solidFill>
                <a:schemeClr val="bg1"/>
              </a:solidFill>
              <a:cs typeface="+mn-cs"/>
            </a:endParaRPr>
          </a:p>
        </p:txBody>
      </p:sp>
      <p:sp>
        <p:nvSpPr>
          <p:cNvPr id="9"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a:t>
            </a:r>
            <a:r>
              <a:rPr lang="en-US" sz="900" dirty="0" smtClean="0">
                <a:solidFill>
                  <a:schemeClr val="bg2"/>
                </a:solidFill>
              </a:rPr>
              <a:t>2015 </a:t>
            </a:r>
            <a:r>
              <a:rPr lang="en-US" sz="900" dirty="0" smtClean="0">
                <a:solidFill>
                  <a:schemeClr val="bg2"/>
                </a:solidFill>
              </a:rPr>
              <a:t>Pearson Education, Inc.</a:t>
            </a:r>
            <a:endParaRPr lang="en-US" sz="900" dirty="0">
              <a:solidFill>
                <a:schemeClr val="bg2"/>
              </a:solidFill>
            </a:endParaRPr>
          </a:p>
        </p:txBody>
      </p:sp>
    </p:spTree>
    <p:extLst>
      <p:ext uri="{BB962C8B-B14F-4D97-AF65-F5344CB8AC3E}">
        <p14:creationId xmlns:p14="http://schemas.microsoft.com/office/powerpoint/2010/main" val="230614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a:t>
            </a:r>
            <a:r>
              <a:rPr lang="en-US" sz="1200" dirty="0" smtClean="0">
                <a:solidFill>
                  <a:schemeClr val="bg1"/>
                </a:solidFill>
                <a:cs typeface="+mn-cs"/>
              </a:rPr>
              <a:t>46</a:t>
            </a:r>
            <a:endParaRPr lang="en-US" sz="1200" dirty="0">
              <a:solidFill>
                <a:schemeClr val="bg1"/>
              </a:solidFill>
              <a:cs typeface="+mn-cs"/>
            </a:endParaRP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a:t>
            </a:r>
            <a:r>
              <a:rPr lang="en-US" sz="900" dirty="0" smtClean="0">
                <a:solidFill>
                  <a:schemeClr val="bg2"/>
                </a:solidFill>
              </a:rPr>
              <a:t>2015 </a:t>
            </a:r>
            <a:r>
              <a:rPr lang="en-US" sz="900" dirty="0" smtClean="0">
                <a:solidFill>
                  <a:schemeClr val="bg2"/>
                </a:solidFill>
              </a:rPr>
              <a:t>Pearson Education, Inc.</a:t>
            </a:r>
            <a:endParaRPr lang="en-US" sz="900" dirty="0">
              <a:solidFill>
                <a:schemeClr val="bg2"/>
              </a:solidFill>
            </a:endParaRPr>
          </a:p>
        </p:txBody>
      </p:sp>
      <p:sp>
        <p:nvSpPr>
          <p:cNvPr id="12" name="Rectangle 11"/>
          <p:cNvSpPr/>
          <p:nvPr userDrawn="1"/>
        </p:nvSpPr>
        <p:spPr>
          <a:xfrm>
            <a:off x="0" y="0"/>
            <a:ext cx="91487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8" name="Title 4"/>
          <p:cNvSpPr>
            <a:spLocks noGrp="1"/>
          </p:cNvSpPr>
          <p:nvPr>
            <p:ph type="title"/>
          </p:nvPr>
        </p:nvSpPr>
        <p:spPr>
          <a:xfrm>
            <a:off x="0" y="0"/>
            <a:ext cx="9144000" cy="640080"/>
          </a:xfrm>
          <a:prstGeom prst="rect">
            <a:avLst/>
          </a:prstGeom>
        </p:spPr>
        <p:txBody>
          <a:bodyPr/>
          <a:lstStyle>
            <a:lvl1pPr>
              <a:defRPr sz="3200" b="0">
                <a:solidFill>
                  <a:schemeClr val="accent2">
                    <a:lumMod val="75000"/>
                  </a:schemeClr>
                </a:solidFill>
                <a:latin typeface="+mn-lt"/>
              </a:defRPr>
            </a:lvl1pPr>
          </a:lstStyle>
          <a:p>
            <a:r>
              <a:rPr lang="en-US" dirty="0" smtClean="0"/>
              <a:t>Click to edit Master title style</a:t>
            </a:r>
            <a:endParaRPr lang="en-US" dirty="0"/>
          </a:p>
        </p:txBody>
      </p:sp>
      <p:cxnSp>
        <p:nvCxnSpPr>
          <p:cNvPr id="17" name="Straight Connector 16"/>
          <p:cNvCxnSpPr/>
          <p:nvPr userDrawn="1"/>
        </p:nvCxnSpPr>
        <p:spPr bwMode="auto">
          <a:xfrm>
            <a:off x="0" y="640080"/>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9" name="Text Placeholder 8"/>
          <p:cNvSpPr>
            <a:spLocks noGrp="1"/>
          </p:cNvSpPr>
          <p:nvPr>
            <p:ph type="body" sz="quarter" idx="11" hasCustomPrompt="1"/>
          </p:nvPr>
        </p:nvSpPr>
        <p:spPr>
          <a:xfrm>
            <a:off x="152400" y="838200"/>
            <a:ext cx="8839200" cy="5638800"/>
          </a:xfrm>
          <a:prstGeom prst="rect">
            <a:avLst/>
          </a:prstGeom>
        </p:spPr>
        <p:txBody>
          <a:bodyPr/>
          <a:lstStyle>
            <a:lvl1pPr marL="0" indent="0">
              <a:spcBef>
                <a:spcPts val="600"/>
              </a:spcBef>
              <a:defRPr sz="2200" i="0" baseline="0"/>
            </a:lvl1pPr>
          </a:lstStyle>
          <a:p>
            <a:pPr lvl="0"/>
            <a:r>
              <a:rPr lang="en-US" dirty="0" smtClean="0"/>
              <a:t>Text-only content</a:t>
            </a:r>
            <a:endParaRPr lang="en-US" dirty="0"/>
          </a:p>
        </p:txBody>
      </p:sp>
    </p:spTree>
    <p:extLst>
      <p:ext uri="{BB962C8B-B14F-4D97-AF65-F5344CB8AC3E}">
        <p14:creationId xmlns:p14="http://schemas.microsoft.com/office/powerpoint/2010/main" val="37635316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figur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a:t>
            </a:r>
            <a:r>
              <a:rPr lang="en-US" sz="1200" dirty="0" smtClean="0">
                <a:solidFill>
                  <a:schemeClr val="bg1"/>
                </a:solidFill>
                <a:cs typeface="+mn-cs"/>
              </a:rPr>
              <a:t>46</a:t>
            </a:r>
            <a:endParaRPr lang="en-US" sz="1200" dirty="0">
              <a:solidFill>
                <a:schemeClr val="bg1"/>
              </a:solidFill>
              <a:cs typeface="+mn-cs"/>
            </a:endParaRP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a:t>
            </a:r>
            <a:r>
              <a:rPr lang="en-US" sz="900" dirty="0" smtClean="0">
                <a:solidFill>
                  <a:schemeClr val="bg2"/>
                </a:solidFill>
              </a:rPr>
              <a:t>2015 </a:t>
            </a:r>
            <a:r>
              <a:rPr lang="en-US" sz="900" dirty="0" smtClean="0">
                <a:solidFill>
                  <a:schemeClr val="bg2"/>
                </a:solidFill>
              </a:rPr>
              <a:t>Pearson Education, Inc.</a:t>
            </a:r>
            <a:endParaRPr lang="en-US" sz="900" dirty="0">
              <a:solidFill>
                <a:schemeClr val="bg2"/>
              </a:solidFill>
            </a:endParaRPr>
          </a:p>
        </p:txBody>
      </p:sp>
      <p:sp>
        <p:nvSpPr>
          <p:cNvPr id="12" name="Rectangle 11"/>
          <p:cNvSpPr/>
          <p:nvPr userDrawn="1"/>
        </p:nvSpPr>
        <p:spPr>
          <a:xfrm>
            <a:off x="0" y="0"/>
            <a:ext cx="91487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10" name="Title 4"/>
          <p:cNvSpPr>
            <a:spLocks noGrp="1"/>
          </p:cNvSpPr>
          <p:nvPr>
            <p:ph type="title"/>
          </p:nvPr>
        </p:nvSpPr>
        <p:spPr>
          <a:xfrm>
            <a:off x="0" y="0"/>
            <a:ext cx="9144000" cy="640080"/>
          </a:xfrm>
          <a:prstGeom prst="rect">
            <a:avLst/>
          </a:prstGeom>
        </p:spPr>
        <p:txBody>
          <a:bodyPr/>
          <a:lstStyle>
            <a:lvl1pPr>
              <a:defRPr sz="3200" b="0">
                <a:solidFill>
                  <a:schemeClr val="accent2">
                    <a:lumMod val="75000"/>
                  </a:schemeClr>
                </a:solidFill>
                <a:latin typeface="+mn-lt"/>
              </a:defRPr>
            </a:lvl1pPr>
          </a:lstStyle>
          <a:p>
            <a:r>
              <a:rPr lang="en-US" dirty="0" smtClean="0"/>
              <a:t>Click to edit Master title style</a:t>
            </a:r>
            <a:endParaRPr lang="en-US" dirty="0"/>
          </a:p>
        </p:txBody>
      </p:sp>
      <p:cxnSp>
        <p:nvCxnSpPr>
          <p:cNvPr id="17" name="Straight Connector 16"/>
          <p:cNvCxnSpPr/>
          <p:nvPr userDrawn="1"/>
        </p:nvCxnSpPr>
        <p:spPr bwMode="auto">
          <a:xfrm>
            <a:off x="0" y="640080"/>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9" name="Text Placeholder 8"/>
          <p:cNvSpPr>
            <a:spLocks noGrp="1"/>
          </p:cNvSpPr>
          <p:nvPr>
            <p:ph type="body" sz="quarter" idx="11" hasCustomPrompt="1"/>
          </p:nvPr>
        </p:nvSpPr>
        <p:spPr>
          <a:xfrm>
            <a:off x="152400" y="838200"/>
            <a:ext cx="3962400" cy="5638800"/>
          </a:xfrm>
          <a:prstGeom prst="rect">
            <a:avLst/>
          </a:prstGeom>
        </p:spPr>
        <p:txBody>
          <a:bodyPr/>
          <a:lstStyle>
            <a:lvl1pPr marL="0" indent="0">
              <a:spcBef>
                <a:spcPts val="600"/>
              </a:spcBef>
              <a:defRPr sz="2200" i="0" baseline="0"/>
            </a:lvl1pPr>
          </a:lstStyle>
          <a:p>
            <a:pPr lvl="0"/>
            <a:r>
              <a:rPr lang="en-US" dirty="0" smtClean="0"/>
              <a:t>Text with figure content</a:t>
            </a:r>
            <a:endParaRPr lang="en-US" dirty="0"/>
          </a:p>
        </p:txBody>
      </p:sp>
      <p:sp>
        <p:nvSpPr>
          <p:cNvPr id="5" name="Text Placeholder 4"/>
          <p:cNvSpPr>
            <a:spLocks noGrp="1"/>
          </p:cNvSpPr>
          <p:nvPr>
            <p:ph type="body" sz="quarter" idx="12" hasCustomPrompt="1"/>
          </p:nvPr>
        </p:nvSpPr>
        <p:spPr>
          <a:xfrm>
            <a:off x="5867400" y="5562600"/>
            <a:ext cx="2290763" cy="449263"/>
          </a:xfrm>
          <a:prstGeom prst="rect">
            <a:avLst/>
          </a:prstGeom>
        </p:spPr>
        <p:txBody>
          <a:bodyPr/>
          <a:lstStyle>
            <a:lvl1pPr marL="0" indent="0">
              <a:spcBef>
                <a:spcPts val="600"/>
              </a:spcBef>
              <a:defRPr sz="1600" i="0"/>
            </a:lvl1pPr>
          </a:lstStyle>
          <a:p>
            <a:pPr lvl="0"/>
            <a:r>
              <a:rPr lang="en-US" dirty="0" smtClean="0"/>
              <a:t>Caption</a:t>
            </a:r>
            <a:endParaRPr lang="en-US" dirty="0"/>
          </a:p>
        </p:txBody>
      </p:sp>
      <p:sp>
        <p:nvSpPr>
          <p:cNvPr id="13" name="Text Placeholder 4"/>
          <p:cNvSpPr>
            <a:spLocks noGrp="1"/>
          </p:cNvSpPr>
          <p:nvPr>
            <p:ph type="body" sz="quarter" idx="13" hasCustomPrompt="1"/>
          </p:nvPr>
        </p:nvSpPr>
        <p:spPr>
          <a:xfrm>
            <a:off x="4533900" y="5562600"/>
            <a:ext cx="1352550" cy="381000"/>
          </a:xfrm>
          <a:prstGeom prst="rect">
            <a:avLst/>
          </a:prstGeom>
          <a:solidFill>
            <a:srgbClr val="89B8CF"/>
          </a:solidFill>
        </p:spPr>
        <p:txBody>
          <a:bodyPr/>
          <a:lstStyle>
            <a:lvl1pPr>
              <a:defRPr sz="1600" b="1" i="0">
                <a:solidFill>
                  <a:schemeClr val="accent2">
                    <a:lumMod val="75000"/>
                  </a:schemeClr>
                </a:solidFill>
              </a:defRPr>
            </a:lvl1pPr>
          </a:lstStyle>
          <a:p>
            <a:pPr lvl="0"/>
            <a:r>
              <a:rPr lang="en-US" dirty="0" smtClean="0"/>
              <a:t>Figure C#.X</a:t>
            </a:r>
            <a:endParaRPr lang="en-US" dirty="0"/>
          </a:p>
        </p:txBody>
      </p:sp>
    </p:spTree>
    <p:extLst>
      <p:ext uri="{BB962C8B-B14F-4D97-AF65-F5344CB8AC3E}">
        <p14:creationId xmlns:p14="http://schemas.microsoft.com/office/powerpoint/2010/main" val="27173297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tabl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a:t>
            </a:r>
            <a:r>
              <a:rPr lang="en-US" sz="1200" dirty="0" smtClean="0">
                <a:solidFill>
                  <a:schemeClr val="bg1"/>
                </a:solidFill>
                <a:cs typeface="+mn-cs"/>
              </a:rPr>
              <a:t>46</a:t>
            </a:r>
            <a:endParaRPr lang="en-US" sz="1200" dirty="0">
              <a:solidFill>
                <a:schemeClr val="bg1"/>
              </a:solidFill>
              <a:cs typeface="+mn-cs"/>
            </a:endParaRP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a:t>
            </a:r>
            <a:r>
              <a:rPr lang="en-US" sz="900" dirty="0" smtClean="0">
                <a:solidFill>
                  <a:schemeClr val="bg2"/>
                </a:solidFill>
              </a:rPr>
              <a:t>2015 </a:t>
            </a:r>
            <a:r>
              <a:rPr lang="en-US" sz="900" dirty="0" smtClean="0">
                <a:solidFill>
                  <a:schemeClr val="bg2"/>
                </a:solidFill>
              </a:rPr>
              <a:t>Pearson Education, Inc.</a:t>
            </a:r>
            <a:endParaRPr lang="en-US" sz="900" dirty="0">
              <a:solidFill>
                <a:schemeClr val="bg2"/>
              </a:solidFill>
            </a:endParaRPr>
          </a:p>
        </p:txBody>
      </p:sp>
      <p:sp>
        <p:nvSpPr>
          <p:cNvPr id="12" name="Rectangle 11"/>
          <p:cNvSpPr/>
          <p:nvPr userDrawn="1"/>
        </p:nvSpPr>
        <p:spPr>
          <a:xfrm>
            <a:off x="0" y="0"/>
            <a:ext cx="91487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10" name="Title 4"/>
          <p:cNvSpPr>
            <a:spLocks noGrp="1"/>
          </p:cNvSpPr>
          <p:nvPr>
            <p:ph type="title"/>
          </p:nvPr>
        </p:nvSpPr>
        <p:spPr>
          <a:xfrm>
            <a:off x="0" y="0"/>
            <a:ext cx="9144000" cy="640080"/>
          </a:xfrm>
          <a:prstGeom prst="rect">
            <a:avLst/>
          </a:prstGeom>
        </p:spPr>
        <p:txBody>
          <a:bodyPr/>
          <a:lstStyle>
            <a:lvl1pPr>
              <a:defRPr sz="3200" b="0">
                <a:solidFill>
                  <a:schemeClr val="accent2">
                    <a:lumMod val="75000"/>
                  </a:schemeClr>
                </a:solidFill>
                <a:latin typeface="+mn-lt"/>
              </a:defRPr>
            </a:lvl1pPr>
          </a:lstStyle>
          <a:p>
            <a:r>
              <a:rPr lang="en-US" dirty="0" smtClean="0"/>
              <a:t>Click to edit Master title style</a:t>
            </a:r>
            <a:endParaRPr lang="en-US" dirty="0"/>
          </a:p>
        </p:txBody>
      </p:sp>
      <p:cxnSp>
        <p:nvCxnSpPr>
          <p:cNvPr id="17" name="Straight Connector 16"/>
          <p:cNvCxnSpPr/>
          <p:nvPr userDrawn="1"/>
        </p:nvCxnSpPr>
        <p:spPr bwMode="auto">
          <a:xfrm>
            <a:off x="0" y="640080"/>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9" name="Text Placeholder 8"/>
          <p:cNvSpPr>
            <a:spLocks noGrp="1"/>
          </p:cNvSpPr>
          <p:nvPr>
            <p:ph type="body" sz="quarter" idx="11" hasCustomPrompt="1"/>
          </p:nvPr>
        </p:nvSpPr>
        <p:spPr>
          <a:xfrm>
            <a:off x="152400" y="838200"/>
            <a:ext cx="3962400" cy="5638800"/>
          </a:xfrm>
          <a:prstGeom prst="rect">
            <a:avLst/>
          </a:prstGeom>
        </p:spPr>
        <p:txBody>
          <a:bodyPr/>
          <a:lstStyle>
            <a:lvl1pPr marL="0" indent="0">
              <a:spcBef>
                <a:spcPts val="600"/>
              </a:spcBef>
              <a:defRPr sz="2200" i="0" baseline="0"/>
            </a:lvl1pPr>
          </a:lstStyle>
          <a:p>
            <a:pPr lvl="0"/>
            <a:r>
              <a:rPr lang="en-US" dirty="0" smtClean="0"/>
              <a:t>Text with table content</a:t>
            </a:r>
            <a:endParaRPr lang="en-US" dirty="0"/>
          </a:p>
        </p:txBody>
      </p:sp>
      <p:sp>
        <p:nvSpPr>
          <p:cNvPr id="5" name="Text Placeholder 4"/>
          <p:cNvSpPr>
            <a:spLocks noGrp="1"/>
          </p:cNvSpPr>
          <p:nvPr>
            <p:ph type="body" sz="quarter" idx="12" hasCustomPrompt="1"/>
          </p:nvPr>
        </p:nvSpPr>
        <p:spPr>
          <a:xfrm>
            <a:off x="5867400" y="5562600"/>
            <a:ext cx="2290763" cy="449263"/>
          </a:xfrm>
          <a:prstGeom prst="rect">
            <a:avLst/>
          </a:prstGeom>
        </p:spPr>
        <p:txBody>
          <a:bodyPr/>
          <a:lstStyle>
            <a:lvl1pPr marL="0" indent="0">
              <a:spcBef>
                <a:spcPts val="600"/>
              </a:spcBef>
              <a:defRPr sz="1600" i="0"/>
            </a:lvl1pPr>
          </a:lstStyle>
          <a:p>
            <a:pPr lvl="0"/>
            <a:r>
              <a:rPr lang="en-US" dirty="0" smtClean="0"/>
              <a:t>Caption</a:t>
            </a:r>
            <a:endParaRPr lang="en-US" dirty="0"/>
          </a:p>
        </p:txBody>
      </p:sp>
      <p:sp>
        <p:nvSpPr>
          <p:cNvPr id="13" name="Text Placeholder 4"/>
          <p:cNvSpPr>
            <a:spLocks noGrp="1"/>
          </p:cNvSpPr>
          <p:nvPr>
            <p:ph type="body" sz="quarter" idx="13" hasCustomPrompt="1"/>
          </p:nvPr>
        </p:nvSpPr>
        <p:spPr>
          <a:xfrm>
            <a:off x="4533900" y="5562600"/>
            <a:ext cx="1352550" cy="381000"/>
          </a:xfrm>
          <a:prstGeom prst="rect">
            <a:avLst/>
          </a:prstGeom>
          <a:solidFill>
            <a:srgbClr val="89B8CF"/>
          </a:solidFill>
        </p:spPr>
        <p:txBody>
          <a:bodyPr/>
          <a:lstStyle>
            <a:lvl1pPr>
              <a:defRPr sz="1600" b="1" i="0">
                <a:solidFill>
                  <a:schemeClr val="accent2">
                    <a:lumMod val="75000"/>
                  </a:schemeClr>
                </a:solidFill>
              </a:defRPr>
            </a:lvl1pPr>
          </a:lstStyle>
          <a:p>
            <a:pPr lvl="0"/>
            <a:r>
              <a:rPr lang="en-US" dirty="0" smtClean="0"/>
              <a:t>Table C#.X</a:t>
            </a:r>
            <a:endParaRPr lang="en-US" dirty="0"/>
          </a:p>
        </p:txBody>
      </p:sp>
    </p:spTree>
    <p:extLst>
      <p:ext uri="{BB962C8B-B14F-4D97-AF65-F5344CB8AC3E}">
        <p14:creationId xmlns:p14="http://schemas.microsoft.com/office/powerpoint/2010/main" val="3651795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TC">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a:t>
            </a:r>
            <a:r>
              <a:rPr lang="en-US" sz="1200" dirty="0" smtClean="0">
                <a:solidFill>
                  <a:schemeClr val="bg1"/>
                </a:solidFill>
                <a:cs typeface="+mn-cs"/>
              </a:rPr>
              <a:t>46</a:t>
            </a:r>
            <a:endParaRPr lang="en-US" sz="1200" dirty="0">
              <a:solidFill>
                <a:schemeClr val="bg1"/>
              </a:solidFill>
              <a:cs typeface="+mn-cs"/>
            </a:endParaRP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a:t>
            </a:r>
            <a:r>
              <a:rPr lang="en-US" sz="900" dirty="0" smtClean="0">
                <a:solidFill>
                  <a:schemeClr val="bg2"/>
                </a:solidFill>
              </a:rPr>
              <a:t>2015 </a:t>
            </a:r>
            <a:r>
              <a:rPr lang="en-US" sz="900" dirty="0" smtClean="0">
                <a:solidFill>
                  <a:schemeClr val="bg2"/>
                </a:solidFill>
              </a:rPr>
              <a:t>Pearson Education, Inc.</a:t>
            </a:r>
            <a:endParaRPr lang="en-US" sz="900" dirty="0">
              <a:solidFill>
                <a:schemeClr val="bg2"/>
              </a:solidFill>
            </a:endParaRPr>
          </a:p>
        </p:txBody>
      </p:sp>
      <p:sp>
        <p:nvSpPr>
          <p:cNvPr id="12" name="Rectangle 11"/>
          <p:cNvSpPr/>
          <p:nvPr userDrawn="1"/>
        </p:nvSpPr>
        <p:spPr>
          <a:xfrm>
            <a:off x="1676400" y="0"/>
            <a:ext cx="74723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16" name="Title 4"/>
          <p:cNvSpPr>
            <a:spLocks noGrp="1"/>
          </p:cNvSpPr>
          <p:nvPr>
            <p:ph type="title"/>
          </p:nvPr>
        </p:nvSpPr>
        <p:spPr>
          <a:xfrm>
            <a:off x="1689100" y="0"/>
            <a:ext cx="7454900" cy="640080"/>
          </a:xfrm>
          <a:prstGeom prst="rect">
            <a:avLst/>
          </a:prstGeom>
        </p:spPr>
        <p:txBody>
          <a:bodyPr/>
          <a:lstStyle>
            <a:lvl1pPr>
              <a:defRPr sz="3200" b="0">
                <a:solidFill>
                  <a:schemeClr val="accent2">
                    <a:lumMod val="75000"/>
                  </a:schemeClr>
                </a:solidFill>
                <a:latin typeface="+mn-lt"/>
              </a:defRPr>
            </a:lvl1pPr>
          </a:lstStyle>
          <a:p>
            <a:r>
              <a:rPr lang="en-US" dirty="0" smtClean="0"/>
              <a:t>Click to edit Master title style</a:t>
            </a:r>
            <a:endParaRPr lang="en-US" dirty="0"/>
          </a:p>
        </p:txBody>
      </p:sp>
      <p:cxnSp>
        <p:nvCxnSpPr>
          <p:cNvPr id="17" name="Straight Connector 16"/>
          <p:cNvCxnSpPr/>
          <p:nvPr userDrawn="1"/>
        </p:nvCxnSpPr>
        <p:spPr bwMode="auto">
          <a:xfrm>
            <a:off x="1689100" y="640080"/>
            <a:ext cx="74549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10" name="Rectangle 5"/>
          <p:cNvSpPr>
            <a:spLocks noChangeArrowheads="1"/>
          </p:cNvSpPr>
          <p:nvPr userDrawn="1"/>
        </p:nvSpPr>
        <p:spPr bwMode="auto">
          <a:xfrm>
            <a:off x="0" y="31404"/>
            <a:ext cx="1665288" cy="628073"/>
          </a:xfrm>
          <a:prstGeom prst="rect">
            <a:avLst/>
          </a:prstGeom>
          <a:solidFill>
            <a:srgbClr val="FFFFFF"/>
          </a:solidFill>
          <a:ln w="9525">
            <a:noFill/>
            <a:miter lim="800000"/>
            <a:headEnd/>
            <a:tailEnd/>
          </a:ln>
        </p:spPr>
        <p:txBody>
          <a:bodyPr/>
          <a:lstStyle/>
          <a:p>
            <a:pPr algn="r">
              <a:lnSpc>
                <a:spcPts val="1800"/>
              </a:lnSpc>
              <a:spcBef>
                <a:spcPts val="0"/>
              </a:spcBef>
            </a:pPr>
            <a:r>
              <a:rPr lang="en-US" sz="2200" dirty="0">
                <a:solidFill>
                  <a:srgbClr val="B10C2D"/>
                </a:solidFill>
              </a:rPr>
              <a:t>Making</a:t>
            </a:r>
            <a:br>
              <a:rPr lang="en-US" sz="2200" dirty="0">
                <a:solidFill>
                  <a:srgbClr val="B10C2D"/>
                </a:solidFill>
              </a:rPr>
            </a:br>
            <a:r>
              <a:rPr lang="en-US" dirty="0"/>
              <a:t>the</a:t>
            </a:r>
            <a:br>
              <a:rPr lang="en-US" dirty="0"/>
            </a:br>
            <a:r>
              <a:rPr lang="en-US" sz="2200" dirty="0">
                <a:solidFill>
                  <a:srgbClr val="B10C2D"/>
                </a:solidFill>
              </a:rPr>
              <a:t>Connection</a:t>
            </a:r>
          </a:p>
        </p:txBody>
      </p:sp>
      <p:sp>
        <p:nvSpPr>
          <p:cNvPr id="11" name="Line 4"/>
          <p:cNvSpPr>
            <a:spLocks noChangeShapeType="1"/>
          </p:cNvSpPr>
          <p:nvPr userDrawn="1"/>
        </p:nvSpPr>
        <p:spPr bwMode="auto">
          <a:xfrm>
            <a:off x="1689100" y="1"/>
            <a:ext cx="0" cy="771544"/>
          </a:xfrm>
          <a:prstGeom prst="line">
            <a:avLst/>
          </a:prstGeom>
          <a:noFill/>
          <a:ln w="38100">
            <a:solidFill>
              <a:schemeClr val="accent2">
                <a:lumMod val="75000"/>
              </a:schemeClr>
            </a:solidFill>
            <a:round/>
            <a:headEnd/>
            <a:tailEnd/>
          </a:ln>
          <a:extLst/>
        </p:spPr>
        <p:txBody>
          <a:bodyPr/>
          <a:lstStyle/>
          <a:p>
            <a:pPr fontAlgn="auto">
              <a:spcBef>
                <a:spcPts val="0"/>
              </a:spcBef>
              <a:spcAft>
                <a:spcPts val="0"/>
              </a:spcAft>
              <a:defRPr/>
            </a:pPr>
            <a:endParaRPr lang="en-US">
              <a:latin typeface="+mn-lt"/>
              <a:cs typeface="+mn-cs"/>
            </a:endParaRPr>
          </a:p>
        </p:txBody>
      </p:sp>
      <p:sp>
        <p:nvSpPr>
          <p:cNvPr id="14" name="Line 4"/>
          <p:cNvSpPr>
            <a:spLocks noChangeShapeType="1"/>
          </p:cNvSpPr>
          <p:nvPr userDrawn="1"/>
        </p:nvSpPr>
        <p:spPr bwMode="auto">
          <a:xfrm>
            <a:off x="0" y="771545"/>
            <a:ext cx="1689100" cy="0"/>
          </a:xfrm>
          <a:prstGeom prst="line">
            <a:avLst/>
          </a:prstGeom>
          <a:noFill/>
          <a:ln w="38100">
            <a:solidFill>
              <a:schemeClr val="accent2">
                <a:lumMod val="75000"/>
              </a:schemeClr>
            </a:solidFill>
            <a:round/>
            <a:headEnd/>
            <a:tailEnd/>
          </a:ln>
          <a:extLst/>
        </p:spPr>
        <p:txBody>
          <a:bodyPr/>
          <a:lstStyle/>
          <a:p>
            <a:pPr fontAlgn="auto">
              <a:spcBef>
                <a:spcPts val="0"/>
              </a:spcBef>
              <a:spcAft>
                <a:spcPts val="0"/>
              </a:spcAft>
              <a:defRPr/>
            </a:pPr>
            <a:endParaRPr lang="en-US">
              <a:latin typeface="+mn-lt"/>
              <a:cs typeface="+mn-cs"/>
            </a:endParaRPr>
          </a:p>
        </p:txBody>
      </p:sp>
      <p:sp>
        <p:nvSpPr>
          <p:cNvPr id="15" name="Text Placeholder 8"/>
          <p:cNvSpPr>
            <a:spLocks noGrp="1"/>
          </p:cNvSpPr>
          <p:nvPr>
            <p:ph type="body" sz="quarter" idx="11" hasCustomPrompt="1"/>
          </p:nvPr>
        </p:nvSpPr>
        <p:spPr>
          <a:xfrm>
            <a:off x="152400" y="838200"/>
            <a:ext cx="8839200" cy="5638800"/>
          </a:xfrm>
          <a:prstGeom prst="rect">
            <a:avLst/>
          </a:prstGeom>
        </p:spPr>
        <p:txBody>
          <a:bodyPr/>
          <a:lstStyle>
            <a:lvl1pPr marL="0" indent="0">
              <a:spcBef>
                <a:spcPts val="600"/>
              </a:spcBef>
              <a:defRPr sz="2200" i="0" baseline="0"/>
            </a:lvl1pPr>
          </a:lstStyle>
          <a:p>
            <a:pPr lvl="0"/>
            <a:r>
              <a:rPr lang="en-US" dirty="0" smtClean="0"/>
              <a:t>MTC content</a:t>
            </a:r>
            <a:endParaRPr lang="en-US" dirty="0"/>
          </a:p>
        </p:txBody>
      </p:sp>
    </p:spTree>
    <p:extLst>
      <p:ext uri="{BB962C8B-B14F-4D97-AF65-F5344CB8AC3E}">
        <p14:creationId xmlns:p14="http://schemas.microsoft.com/office/powerpoint/2010/main" val="173084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2"/>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500"/>
                                        <p:tgtEl>
                                          <p:spTgt spid="10"/>
                                        </p:tgtEl>
                                      </p:cBhvr>
                                    </p:animEffect>
                                  </p:childTnLst>
                                </p:cTn>
                              </p:par>
                              <p:par>
                                <p:cTn id="10" presetID="22" presetClass="entr" presetSubtype="1"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par>
                                <p:cTn id="13" presetID="2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A7B3FA-2817-4AE9-81D2-085FDBD75446}" type="datetimeFigureOut">
              <a:rPr lang="en-US" smtClean="0"/>
              <a:t>1/14/2014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75FEBB-C271-4473-99CC-786EDF809926}" type="slidenum">
              <a:rPr lang="en-US" smtClean="0"/>
              <a:t>‹#›</a:t>
            </a:fld>
            <a:endParaRPr lang="en-US"/>
          </a:p>
        </p:txBody>
      </p:sp>
    </p:spTree>
    <p:extLst>
      <p:ext uri="{BB962C8B-B14F-4D97-AF65-F5344CB8AC3E}">
        <p14:creationId xmlns:p14="http://schemas.microsoft.com/office/powerpoint/2010/main" val="1875879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75" r:id="rId2"/>
    <p:sldLayoutId id="2147483667" r:id="rId3"/>
    <p:sldLayoutId id="2147483673" r:id="rId4"/>
    <p:sldLayoutId id="2147483674" r:id="rId5"/>
    <p:sldLayoutId id="2147483671" r:id="rId6"/>
    <p:sldLayoutId id="2147483676" r:id="rId7"/>
  </p:sldLayoutIdLst>
  <p:timing>
    <p:tnLst>
      <p:par>
        <p:cTn id="1" dur="indefinite" restart="never" nodeType="tmRoot"/>
      </p:par>
    </p:tnLst>
  </p:timing>
  <p:txStyles>
    <p:titleStyle>
      <a:lvl1pPr algn="l" rtl="0" eaLnBrk="0" fontAlgn="base" hangingPunct="0">
        <a:spcBef>
          <a:spcPct val="0"/>
        </a:spcBef>
        <a:spcAft>
          <a:spcPct val="0"/>
        </a:spcAft>
        <a:defRPr sz="2400" b="1">
          <a:solidFill>
            <a:srgbClr val="194F8B"/>
          </a:solidFill>
          <a:latin typeface="+mj-lt"/>
          <a:ea typeface="+mj-ea"/>
          <a:cs typeface="+mj-cs"/>
        </a:defRPr>
      </a:lvl1pPr>
      <a:lvl2pPr algn="l" rtl="0" eaLnBrk="0" fontAlgn="base" hangingPunct="0">
        <a:spcBef>
          <a:spcPct val="0"/>
        </a:spcBef>
        <a:spcAft>
          <a:spcPct val="0"/>
        </a:spcAft>
        <a:defRPr sz="2400" b="1">
          <a:solidFill>
            <a:srgbClr val="194F8B"/>
          </a:solidFill>
          <a:latin typeface="Arial" charset="0"/>
        </a:defRPr>
      </a:lvl2pPr>
      <a:lvl3pPr algn="l" rtl="0" eaLnBrk="0" fontAlgn="base" hangingPunct="0">
        <a:spcBef>
          <a:spcPct val="0"/>
        </a:spcBef>
        <a:spcAft>
          <a:spcPct val="0"/>
        </a:spcAft>
        <a:defRPr sz="2400" b="1">
          <a:solidFill>
            <a:srgbClr val="194F8B"/>
          </a:solidFill>
          <a:latin typeface="Arial" charset="0"/>
        </a:defRPr>
      </a:lvl3pPr>
      <a:lvl4pPr algn="l" rtl="0" eaLnBrk="0" fontAlgn="base" hangingPunct="0">
        <a:spcBef>
          <a:spcPct val="0"/>
        </a:spcBef>
        <a:spcAft>
          <a:spcPct val="0"/>
        </a:spcAft>
        <a:defRPr sz="2400" b="1">
          <a:solidFill>
            <a:srgbClr val="194F8B"/>
          </a:solidFill>
          <a:latin typeface="Arial" charset="0"/>
        </a:defRPr>
      </a:lvl4pPr>
      <a:lvl5pPr algn="l" rtl="0" eaLnBrk="0" fontAlgn="base" hangingPunct="0">
        <a:spcBef>
          <a:spcPct val="0"/>
        </a:spcBef>
        <a:spcAft>
          <a:spcPct val="0"/>
        </a:spcAft>
        <a:defRPr sz="2400" b="1">
          <a:solidFill>
            <a:srgbClr val="194F8B"/>
          </a:solidFill>
          <a:latin typeface="Arial" charset="0"/>
        </a:defRPr>
      </a:lvl5pPr>
      <a:lvl6pPr marL="457200" algn="l" rtl="0" fontAlgn="base">
        <a:spcBef>
          <a:spcPct val="0"/>
        </a:spcBef>
        <a:spcAft>
          <a:spcPct val="0"/>
        </a:spcAft>
        <a:defRPr sz="2400" b="1">
          <a:solidFill>
            <a:srgbClr val="194F8B"/>
          </a:solidFill>
          <a:latin typeface="Arial" charset="0"/>
        </a:defRPr>
      </a:lvl6pPr>
      <a:lvl7pPr marL="914400" algn="l" rtl="0" fontAlgn="base">
        <a:spcBef>
          <a:spcPct val="0"/>
        </a:spcBef>
        <a:spcAft>
          <a:spcPct val="0"/>
        </a:spcAft>
        <a:defRPr sz="2400" b="1">
          <a:solidFill>
            <a:srgbClr val="194F8B"/>
          </a:solidFill>
          <a:latin typeface="Arial" charset="0"/>
        </a:defRPr>
      </a:lvl7pPr>
      <a:lvl8pPr marL="1371600" algn="l" rtl="0" fontAlgn="base">
        <a:spcBef>
          <a:spcPct val="0"/>
        </a:spcBef>
        <a:spcAft>
          <a:spcPct val="0"/>
        </a:spcAft>
        <a:defRPr sz="2400" b="1">
          <a:solidFill>
            <a:srgbClr val="194F8B"/>
          </a:solidFill>
          <a:latin typeface="Arial" charset="0"/>
        </a:defRPr>
      </a:lvl8pPr>
      <a:lvl9pPr marL="1828800" algn="l" rtl="0" fontAlgn="base">
        <a:spcBef>
          <a:spcPct val="0"/>
        </a:spcBef>
        <a:spcAft>
          <a:spcPct val="0"/>
        </a:spcAft>
        <a:defRPr sz="2400" b="1">
          <a:solidFill>
            <a:srgbClr val="194F8B"/>
          </a:solidFill>
          <a:latin typeface="Arial" charset="0"/>
        </a:defRPr>
      </a:lvl9pPr>
    </p:titleStyle>
    <p:bodyStyle>
      <a:lvl1pPr marL="342900" indent="-342900" algn="l" rtl="0" eaLnBrk="0" fontAlgn="base" hangingPunct="0">
        <a:spcBef>
          <a:spcPct val="20000"/>
        </a:spcBef>
        <a:spcAft>
          <a:spcPct val="0"/>
        </a:spcAft>
        <a:defRPr sz="2000" i="1">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18" Type="http://schemas.openxmlformats.org/officeDocument/2006/relationships/image" Target="../media/image77.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1.png"/><Relationship Id="rId17" Type="http://schemas.openxmlformats.org/officeDocument/2006/relationships/image" Target="../media/image76.png"/><Relationship Id="rId2" Type="http://schemas.openxmlformats.org/officeDocument/2006/relationships/notesSlide" Target="../notesSlides/notesSlide6.xml"/><Relationship Id="rId16" Type="http://schemas.openxmlformats.org/officeDocument/2006/relationships/image" Target="../media/image75.png"/><Relationship Id="rId20" Type="http://schemas.openxmlformats.org/officeDocument/2006/relationships/image" Target="../media/image79.png"/><Relationship Id="rId1" Type="http://schemas.openxmlformats.org/officeDocument/2006/relationships/slideLayout" Target="../slideLayouts/slideLayout4.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5" Type="http://schemas.openxmlformats.org/officeDocument/2006/relationships/image" Target="../media/image74.png"/><Relationship Id="rId10" Type="http://schemas.openxmlformats.org/officeDocument/2006/relationships/image" Target="../media/image69.png"/><Relationship Id="rId19" Type="http://schemas.openxmlformats.org/officeDocument/2006/relationships/image" Target="../media/image78.png"/><Relationship Id="rId4" Type="http://schemas.openxmlformats.org/officeDocument/2006/relationships/image" Target="../media/image63.png"/><Relationship Id="rId9" Type="http://schemas.openxmlformats.org/officeDocument/2006/relationships/image" Target="../media/image68.png"/><Relationship Id="rId14" Type="http://schemas.openxmlformats.org/officeDocument/2006/relationships/image" Target="../media/image7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90.png"/><Relationship Id="rId18" Type="http://schemas.openxmlformats.org/officeDocument/2006/relationships/image" Target="../media/image95.png"/><Relationship Id="rId3" Type="http://schemas.openxmlformats.org/officeDocument/2006/relationships/image" Target="../media/image80.png"/><Relationship Id="rId21" Type="http://schemas.openxmlformats.org/officeDocument/2006/relationships/image" Target="../media/image98.png"/><Relationship Id="rId7" Type="http://schemas.openxmlformats.org/officeDocument/2006/relationships/image" Target="../media/image84.png"/><Relationship Id="rId12" Type="http://schemas.openxmlformats.org/officeDocument/2006/relationships/image" Target="../media/image89.png"/><Relationship Id="rId17" Type="http://schemas.openxmlformats.org/officeDocument/2006/relationships/image" Target="../media/image94.png"/><Relationship Id="rId25" Type="http://schemas.openxmlformats.org/officeDocument/2006/relationships/image" Target="../media/image102.png"/><Relationship Id="rId2" Type="http://schemas.openxmlformats.org/officeDocument/2006/relationships/notesSlide" Target="../notesSlides/notesSlide7.xml"/><Relationship Id="rId16" Type="http://schemas.openxmlformats.org/officeDocument/2006/relationships/image" Target="../media/image93.png"/><Relationship Id="rId20" Type="http://schemas.openxmlformats.org/officeDocument/2006/relationships/image" Target="../media/image97.png"/><Relationship Id="rId1" Type="http://schemas.openxmlformats.org/officeDocument/2006/relationships/slideLayout" Target="../slideLayouts/slideLayout4.xml"/><Relationship Id="rId6" Type="http://schemas.openxmlformats.org/officeDocument/2006/relationships/image" Target="../media/image83.png"/><Relationship Id="rId11" Type="http://schemas.openxmlformats.org/officeDocument/2006/relationships/image" Target="../media/image88.png"/><Relationship Id="rId24" Type="http://schemas.openxmlformats.org/officeDocument/2006/relationships/image" Target="../media/image101.png"/><Relationship Id="rId5" Type="http://schemas.openxmlformats.org/officeDocument/2006/relationships/image" Target="../media/image82.png"/><Relationship Id="rId15" Type="http://schemas.openxmlformats.org/officeDocument/2006/relationships/image" Target="../media/image92.png"/><Relationship Id="rId23" Type="http://schemas.openxmlformats.org/officeDocument/2006/relationships/image" Target="../media/image100.png"/><Relationship Id="rId10" Type="http://schemas.openxmlformats.org/officeDocument/2006/relationships/image" Target="../media/image87.png"/><Relationship Id="rId19" Type="http://schemas.openxmlformats.org/officeDocument/2006/relationships/image" Target="../media/image96.png"/><Relationship Id="rId4" Type="http://schemas.openxmlformats.org/officeDocument/2006/relationships/image" Target="../media/image81.png"/><Relationship Id="rId9" Type="http://schemas.openxmlformats.org/officeDocument/2006/relationships/image" Target="../media/image86.png"/><Relationship Id="rId14" Type="http://schemas.openxmlformats.org/officeDocument/2006/relationships/image" Target="../media/image91.png"/><Relationship Id="rId22" Type="http://schemas.openxmlformats.org/officeDocument/2006/relationships/image" Target="../media/image9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png"/><Relationship Id="rId21"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3.xml"/><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4.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42.pn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1.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4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914400"/>
            <a:ext cx="7772400" cy="58166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2085" y="914763"/>
            <a:ext cx="7771429" cy="5815873"/>
          </a:xfrm>
          <a:prstGeom prst="rect">
            <a:avLst/>
          </a:prstGeom>
        </p:spPr>
      </p:pic>
      <p:sp>
        <p:nvSpPr>
          <p:cNvPr id="9" name="Title 1"/>
          <p:cNvSpPr txBox="1">
            <a:spLocks/>
          </p:cNvSpPr>
          <p:nvPr/>
        </p:nvSpPr>
        <p:spPr>
          <a:xfrm>
            <a:off x="1" y="228600"/>
            <a:ext cx="3124199" cy="1344612"/>
          </a:xfrm>
          <a:prstGeom prst="rect">
            <a:avLst/>
          </a:prstGeom>
        </p:spPr>
        <p:txBody>
          <a:bodyPr/>
          <a:lstStyle/>
          <a:p>
            <a:pPr algn="ctr" eaLnBrk="0" fontAlgn="auto" hangingPunct="0">
              <a:spcBef>
                <a:spcPts val="0"/>
              </a:spcBef>
              <a:spcAft>
                <a:spcPts val="0"/>
              </a:spcAft>
              <a:defRPr/>
            </a:pPr>
            <a:r>
              <a:rPr lang="en-US" sz="1400" kern="0" dirty="0">
                <a:latin typeface="Futura Md BT" pitchFamily="34" charset="0"/>
                <a:cs typeface="Arial" pitchFamily="34" charset="0"/>
              </a:rPr>
              <a:t>R. GLENN</a:t>
            </a:r>
            <a:r>
              <a:rPr lang="en-US" sz="1400" b="1" kern="0" dirty="0">
                <a:latin typeface="Arial" pitchFamily="34" charset="0"/>
                <a:cs typeface="Arial" pitchFamily="34" charset="0"/>
              </a:rPr>
              <a:t/>
            </a:r>
            <a:br>
              <a:rPr lang="en-US" sz="1400" b="1" kern="0" dirty="0">
                <a:latin typeface="Arial" pitchFamily="34" charset="0"/>
                <a:cs typeface="Arial" pitchFamily="34" charset="0"/>
              </a:rPr>
            </a:br>
            <a:r>
              <a:rPr lang="en-US" sz="3600" b="1" kern="0" dirty="0">
                <a:latin typeface="Futura Md BT" pitchFamily="34" charset="0"/>
                <a:ea typeface="+mj-ea"/>
                <a:cs typeface="Arial" pitchFamily="34" charset="0"/>
              </a:rPr>
              <a:t>HUBBARD</a:t>
            </a:r>
          </a:p>
        </p:txBody>
      </p:sp>
      <p:sp>
        <p:nvSpPr>
          <p:cNvPr id="10" name="TextBox 9"/>
          <p:cNvSpPr txBox="1"/>
          <p:nvPr/>
        </p:nvSpPr>
        <p:spPr>
          <a:xfrm>
            <a:off x="1" y="1043226"/>
            <a:ext cx="3124199" cy="861774"/>
          </a:xfrm>
          <a:prstGeom prst="rect">
            <a:avLst/>
          </a:prstGeom>
          <a:noFill/>
        </p:spPr>
        <p:txBody>
          <a:bodyPr wrap="square">
            <a:spAutoFit/>
          </a:bodyPr>
          <a:lstStyle/>
          <a:p>
            <a:pPr algn="ctr" eaLnBrk="0" fontAlgn="auto" hangingPunct="0">
              <a:spcBef>
                <a:spcPts val="0"/>
              </a:spcBef>
              <a:spcAft>
                <a:spcPts val="0"/>
              </a:spcAft>
              <a:defRPr/>
            </a:pPr>
            <a:r>
              <a:rPr lang="en-US" sz="1400" kern="0" dirty="0">
                <a:latin typeface="Futura Md BT" pitchFamily="34" charset="0"/>
                <a:cs typeface="Arial" pitchFamily="34" charset="0"/>
              </a:rPr>
              <a:t>ANTHONY PATRICK</a:t>
            </a:r>
            <a:r>
              <a:rPr lang="en-US" sz="1400" b="1" kern="0" dirty="0">
                <a:latin typeface="Arial" pitchFamily="34" charset="0"/>
                <a:cs typeface="Arial" pitchFamily="34" charset="0"/>
              </a:rPr>
              <a:t/>
            </a:r>
            <a:br>
              <a:rPr lang="en-US" sz="1400" b="1" kern="0" dirty="0">
                <a:latin typeface="Arial" pitchFamily="34" charset="0"/>
                <a:cs typeface="Arial" pitchFamily="34" charset="0"/>
              </a:rPr>
            </a:br>
            <a:r>
              <a:rPr lang="en-US" sz="3600" b="1" kern="0" dirty="0">
                <a:latin typeface="Futura Md BT" pitchFamily="34" charset="0"/>
                <a:cs typeface="Arial" pitchFamily="34" charset="0"/>
              </a:rPr>
              <a:t>O’BRIEN</a:t>
            </a:r>
            <a:endParaRPr lang="en-US" sz="3600" dirty="0">
              <a:latin typeface="Futura Md BT" pitchFamily="34" charset="0"/>
            </a:endParaRPr>
          </a:p>
        </p:txBody>
      </p:sp>
      <p:sp>
        <p:nvSpPr>
          <p:cNvPr id="11" name="Title 1"/>
          <p:cNvSpPr txBox="1">
            <a:spLocks/>
          </p:cNvSpPr>
          <p:nvPr/>
        </p:nvSpPr>
        <p:spPr bwMode="auto">
          <a:xfrm>
            <a:off x="6172200" y="6172200"/>
            <a:ext cx="2959100" cy="374650"/>
          </a:xfrm>
          <a:prstGeom prst="rect">
            <a:avLst/>
          </a:prstGeom>
          <a:noFill/>
          <a:ln w="9525">
            <a:noFill/>
            <a:miter lim="800000"/>
            <a:headEnd/>
            <a:tailEnd/>
          </a:ln>
        </p:spPr>
        <p:txBody>
          <a:bodyPr/>
          <a:lstStyle/>
          <a:p>
            <a:pPr algn="ctr"/>
            <a:r>
              <a:rPr lang="en-US" b="1" dirty="0">
                <a:solidFill>
                  <a:schemeClr val="tx1">
                    <a:lumMod val="50000"/>
                    <a:lumOff val="50000"/>
                  </a:schemeClr>
                </a:solidFill>
              </a:rPr>
              <a:t>FIFTH EDITION</a:t>
            </a:r>
          </a:p>
        </p:txBody>
      </p:sp>
      <p:sp>
        <p:nvSpPr>
          <p:cNvPr id="12" name="Rectangle 11"/>
          <p:cNvSpPr>
            <a:spLocks noChangeArrowheads="1"/>
          </p:cNvSpPr>
          <p:nvPr/>
        </p:nvSpPr>
        <p:spPr bwMode="auto">
          <a:xfrm>
            <a:off x="-17463" y="6623050"/>
            <a:ext cx="8142288" cy="234950"/>
          </a:xfrm>
          <a:prstGeom prst="rect">
            <a:avLst/>
          </a:prstGeom>
          <a:noFill/>
          <a:ln w="9525">
            <a:noFill/>
            <a:miter lim="800000"/>
            <a:headEnd/>
            <a:tailEnd/>
          </a:ln>
          <a:effectLst/>
        </p:spPr>
        <p:txBody>
          <a:bodyPr anchor="ctr"/>
          <a:lstStyle/>
          <a:p>
            <a:pPr eaLnBrk="0" hangingPunct="0">
              <a:defRPr/>
            </a:pPr>
            <a:r>
              <a:rPr lang="en-US" sz="1050" dirty="0">
                <a:solidFill>
                  <a:schemeClr val="bg1">
                    <a:lumMod val="50000"/>
                  </a:schemeClr>
                </a:solidFill>
                <a:latin typeface="Times New Roman" pitchFamily="18" charset="0"/>
                <a:cs typeface="Times New Roman" pitchFamily="18" charset="0"/>
              </a:rPr>
              <a:t>© </a:t>
            </a:r>
            <a:r>
              <a:rPr lang="en-US" sz="1050" dirty="0" smtClean="0">
                <a:solidFill>
                  <a:schemeClr val="bg1">
                    <a:lumMod val="50000"/>
                  </a:schemeClr>
                </a:solidFill>
                <a:latin typeface="Times New Roman" pitchFamily="18" charset="0"/>
                <a:cs typeface="Times New Roman" pitchFamily="18" charset="0"/>
              </a:rPr>
              <a:t>2015 </a:t>
            </a:r>
            <a:r>
              <a:rPr lang="en-US" sz="1050" dirty="0">
                <a:solidFill>
                  <a:schemeClr val="bg1">
                    <a:lumMod val="50000"/>
                  </a:schemeClr>
                </a:solidFill>
                <a:latin typeface="Times New Roman" pitchFamily="18" charset="0"/>
                <a:cs typeface="Times New Roman" pitchFamily="18" charset="0"/>
              </a:rPr>
              <a:t>Pearson Education, Inc. </a:t>
            </a:r>
          </a:p>
        </p:txBody>
      </p:sp>
    </p:spTree>
    <p:extLst>
      <p:ext uri="{BB962C8B-B14F-4D97-AF65-F5344CB8AC3E}">
        <p14:creationId xmlns:p14="http://schemas.microsoft.com/office/powerpoint/2010/main" val="218592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75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bg2"/>
                                            </p:clrVal>
                                          </p:val>
                                        </p:tav>
                                        <p:tav tm="50000">
                                          <p:val>
                                            <p:clrVal>
                                              <a:schemeClr val="fo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10"/>
                                        </p:tgtEl>
                                        <p:attrNameLst>
                                          <p:attrName>style.visibility</p:attrName>
                                        </p:attrNameLst>
                                      </p:cBhvr>
                                      <p:to>
                                        <p:strVal val="visible"/>
                                      </p:to>
                                    </p:set>
                                    <p:anim calcmode="discrete" valueType="clr">
                                      <p:cBhvr override="childStyle">
                                        <p:cTn id="12" dur="80"/>
                                        <p:tgtEl>
                                          <p:spTgt spid="10"/>
                                        </p:tgtEl>
                                        <p:attrNameLst>
                                          <p:attrName>style.color</p:attrName>
                                        </p:attrNameLst>
                                      </p:cBhvr>
                                      <p:tavLst>
                                        <p:tav tm="0">
                                          <p:val>
                                            <p:clrVal>
                                              <a:schemeClr val="bg2"/>
                                            </p:clrVal>
                                          </p:val>
                                        </p:tav>
                                        <p:tav tm="50000">
                                          <p:val>
                                            <p:clrVal>
                                              <a:schemeClr val="folHlink"/>
                                            </p:clrVal>
                                          </p:val>
                                        </p:tav>
                                      </p:tavLst>
                                    </p:anim>
                                    <p:anim calcmode="discrete" valueType="clr">
                                      <p:cBhvr>
                                        <p:cTn id="13" dur="80"/>
                                        <p:tgtEl>
                                          <p:spTgt spid="10"/>
                                        </p:tgtEl>
                                        <p:attrNameLst>
                                          <p:attrName>fillcolor</p:attrName>
                                        </p:attrNameLst>
                                      </p:cBhvr>
                                      <p:tavLst>
                                        <p:tav tm="0">
                                          <p:val>
                                            <p:clrVal>
                                              <a:schemeClr val="accent2"/>
                                            </p:clrVal>
                                          </p:val>
                                        </p:tav>
                                        <p:tav tm="50000">
                                          <p:val>
                                            <p:clrVal>
                                              <a:schemeClr val="hlink"/>
                                            </p:clrVal>
                                          </p:val>
                                        </p:tav>
                                      </p:tavLst>
                                    </p:anim>
                                    <p:set>
                                      <p:cBhvr>
                                        <p:cTn id="14" dur="80"/>
                                        <p:tgtEl>
                                          <p:spTgt spid="10"/>
                                        </p:tgtEl>
                                        <p:attrNameLst>
                                          <p:attrName>fill.type</p:attrName>
                                        </p:attrNameLst>
                                      </p:cBhvr>
                                      <p:to>
                                        <p:strVal val="solid"/>
                                      </p:to>
                                    </p:set>
                                  </p:childTnLst>
                                </p:cTn>
                              </p:par>
                            </p:childTnLst>
                          </p:cTn>
                        </p:par>
                        <p:par>
                          <p:cTn id="15" fill="hold">
                            <p:stCondLst>
                              <p:cond delay="263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childTnLst>
                                </p:cTn>
                              </p:par>
                            </p:childTnLst>
                          </p:cTn>
                        </p:par>
                        <p:par>
                          <p:cTn id="19" fill="hold">
                            <p:stCondLst>
                              <p:cond delay="363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1750"/>
                                        <p:tgtEl>
                                          <p:spTgt spid="6"/>
                                        </p:tgtEl>
                                      </p:cBhvr>
                                    </p:animEffect>
                                  </p:childTnLst>
                                </p:cTn>
                              </p:par>
                            </p:childTnLst>
                          </p:cTn>
                        </p:par>
                        <p:par>
                          <p:cTn id="23" fill="hold">
                            <p:stCondLst>
                              <p:cond delay="538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1"/>
                                        </p:tgtEl>
                                        <p:attrNameLst>
                                          <p:attrName>ppt_y</p:attrName>
                                        </p:attrNameLst>
                                      </p:cBhvr>
                                      <p:tavLst>
                                        <p:tav tm="0">
                                          <p:val>
                                            <p:strVal val="#ppt_y"/>
                                          </p:val>
                                        </p:tav>
                                        <p:tav tm="100000">
                                          <p:val>
                                            <p:strVal val="#ppt_y"/>
                                          </p:val>
                                        </p:tav>
                                      </p:tavLst>
                                    </p:anim>
                                    <p:anim calcmode="lin" valueType="num">
                                      <p:cBhvr>
                                        <p:cTn id="2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1"/>
                                        </p:tgtEl>
                                      </p:cBhvr>
                                    </p:animEffect>
                                  </p:childTnLst>
                                </p:cTn>
                              </p:par>
                            </p:childTnLst>
                          </p:cTn>
                        </p:par>
                        <p:par>
                          <p:cTn id="31" fill="hold">
                            <p:stCondLst>
                              <p:cond delay="643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rev="1"/>
      <p:bldP spid="10" grpId="0" rev="1"/>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66B3"/>
                </a:solidFill>
              </a:rPr>
              <a:t>Comparative Advantage in International </a:t>
            </a:r>
            <a:r>
              <a:rPr lang="en-US" dirty="0" smtClean="0">
                <a:solidFill>
                  <a:srgbClr val="0066B3"/>
                </a:solidFill>
              </a:rPr>
              <a:t>Trade</a:t>
            </a:r>
            <a:endParaRPr lang="en-US" dirty="0"/>
          </a:p>
        </p:txBody>
      </p:sp>
      <p:sp>
        <p:nvSpPr>
          <p:cNvPr id="3" name="Content Placeholder 2"/>
          <p:cNvSpPr>
            <a:spLocks noGrp="1"/>
          </p:cNvSpPr>
          <p:nvPr>
            <p:ph sz="quarter" idx="10"/>
          </p:nvPr>
        </p:nvSpPr>
        <p:spPr/>
        <p:txBody>
          <a:bodyPr/>
          <a:lstStyle/>
          <a:p>
            <a:r>
              <a:rPr lang="en-US" dirty="0" smtClean="0"/>
              <a:t>9.2</a:t>
            </a:r>
            <a:endParaRPr lang="en-US" dirty="0"/>
          </a:p>
        </p:txBody>
      </p:sp>
      <p:sp>
        <p:nvSpPr>
          <p:cNvPr id="4" name="Text Placeholder 3"/>
          <p:cNvSpPr>
            <a:spLocks noGrp="1"/>
          </p:cNvSpPr>
          <p:nvPr>
            <p:ph type="body" sz="quarter" idx="11"/>
          </p:nvPr>
        </p:nvSpPr>
        <p:spPr/>
        <p:txBody>
          <a:bodyPr/>
          <a:lstStyle/>
          <a:p>
            <a:r>
              <a:rPr lang="en-US" dirty="0"/>
              <a:t>Understand the difference between comparative advantage and absolute advantage in international trade</a:t>
            </a:r>
            <a:r>
              <a:rPr lang="en-US" dirty="0" smtClean="0"/>
              <a:t>.</a:t>
            </a:r>
            <a:endParaRPr lang="en-US" dirty="0"/>
          </a:p>
        </p:txBody>
      </p:sp>
    </p:spTree>
    <p:extLst>
      <p:ext uri="{BB962C8B-B14F-4D97-AF65-F5344CB8AC3E}">
        <p14:creationId xmlns:p14="http://schemas.microsoft.com/office/powerpoint/2010/main" val="3877552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Comparative and absolute advantage</a:t>
            </a:r>
            <a:endParaRPr lang="en-US" dirty="0"/>
          </a:p>
        </p:txBody>
      </p:sp>
      <p:sp>
        <p:nvSpPr>
          <p:cNvPr id="6" name="Text Placeholder 2"/>
          <p:cNvSpPr>
            <a:spLocks noGrp="1"/>
          </p:cNvSpPr>
          <p:nvPr>
            <p:ph type="body" sz="quarter" idx="11"/>
          </p:nvPr>
        </p:nvSpPr>
        <p:spPr>
          <a:xfrm>
            <a:off x="152400" y="838200"/>
            <a:ext cx="8686800" cy="3200400"/>
          </a:xfrm>
        </p:spPr>
        <p:txBody>
          <a:bodyPr/>
          <a:lstStyle/>
          <a:p>
            <a:pPr>
              <a:spcBef>
                <a:spcPct val="20000"/>
              </a:spcBef>
              <a:spcAft>
                <a:spcPts val="1200"/>
              </a:spcAft>
              <a:defRPr/>
            </a:pPr>
            <a:r>
              <a:rPr lang="en-US" dirty="0"/>
              <a:t>In Chapter 2 we introduced the concept of </a:t>
            </a:r>
            <a:r>
              <a:rPr lang="en-US" b="1" i="1" dirty="0"/>
              <a:t>comparative advantage</a:t>
            </a:r>
            <a:r>
              <a:rPr lang="en-US" dirty="0"/>
              <a:t>: being able to produce something at a lower opportunity cost than someone else.</a:t>
            </a:r>
          </a:p>
          <a:p>
            <a:pPr>
              <a:spcBef>
                <a:spcPct val="20000"/>
              </a:spcBef>
              <a:spcAft>
                <a:spcPts val="1200"/>
              </a:spcAft>
              <a:defRPr/>
            </a:pPr>
            <a:r>
              <a:rPr lang="en-US" dirty="0"/>
              <a:t>In the table, Japan has an </a:t>
            </a:r>
            <a:r>
              <a:rPr lang="en-US" b="1" i="1" dirty="0"/>
              <a:t>absolute advantage</a:t>
            </a:r>
            <a:r>
              <a:rPr lang="en-US" dirty="0"/>
              <a:t> in producing both cell phones and tablet computers: it can produce each with fewer resources (hours of work) than can the U.S..</a:t>
            </a:r>
          </a:p>
          <a:p>
            <a:pPr>
              <a:spcBef>
                <a:spcPct val="20000"/>
              </a:spcBef>
              <a:spcAft>
                <a:spcPts val="1200"/>
              </a:spcAft>
              <a:defRPr/>
            </a:pPr>
            <a:r>
              <a:rPr lang="en-US" dirty="0"/>
              <a:t>But comparative advantage means that trade can still be advantageous for both nations.</a:t>
            </a:r>
          </a:p>
          <a:p>
            <a:endParaRPr lang="en-US" dirty="0"/>
          </a:p>
        </p:txBody>
      </p:sp>
      <p:sp>
        <p:nvSpPr>
          <p:cNvPr id="7" name="Text Placeholder 3"/>
          <p:cNvSpPr>
            <a:spLocks noGrp="1"/>
          </p:cNvSpPr>
          <p:nvPr>
            <p:ph type="body" sz="quarter" idx="12"/>
          </p:nvPr>
        </p:nvSpPr>
        <p:spPr>
          <a:xfrm>
            <a:off x="5867400" y="5562600"/>
            <a:ext cx="2290763" cy="449263"/>
          </a:xfrm>
        </p:spPr>
        <p:txBody>
          <a:bodyPr/>
          <a:lstStyle/>
          <a:p>
            <a:r>
              <a:rPr lang="en-US" dirty="0" smtClean="0"/>
              <a:t>An example of Japanese workers being more productive than American workers</a:t>
            </a:r>
            <a:endParaRPr lang="en-US" dirty="0"/>
          </a:p>
        </p:txBody>
      </p:sp>
      <p:sp>
        <p:nvSpPr>
          <p:cNvPr id="8" name="Text Placeholder 4"/>
          <p:cNvSpPr>
            <a:spLocks noGrp="1"/>
          </p:cNvSpPr>
          <p:nvPr>
            <p:ph type="body" sz="quarter" idx="13"/>
          </p:nvPr>
        </p:nvSpPr>
        <p:spPr>
          <a:xfrm>
            <a:off x="4533900" y="5562600"/>
            <a:ext cx="1352550" cy="381000"/>
          </a:xfrm>
        </p:spPr>
        <p:txBody>
          <a:bodyPr/>
          <a:lstStyle/>
          <a:p>
            <a:r>
              <a:rPr lang="en-US" dirty="0" smtClean="0"/>
              <a:t>Table 9.1</a:t>
            </a:r>
            <a:endParaRPr lang="en-US" dirty="0"/>
          </a:p>
        </p:txBody>
      </p:sp>
      <p:graphicFrame>
        <p:nvGraphicFramePr>
          <p:cNvPr id="9" name="Group 36"/>
          <p:cNvGraphicFramePr>
            <a:graphicFrameLocks noGrp="1"/>
          </p:cNvGraphicFramePr>
          <p:nvPr>
            <p:extLst>
              <p:ext uri="{D42A27DB-BD31-4B8C-83A1-F6EECF244321}">
                <p14:modId xmlns:p14="http://schemas.microsoft.com/office/powerpoint/2010/main" val="1337401696"/>
              </p:ext>
            </p:extLst>
          </p:nvPr>
        </p:nvGraphicFramePr>
        <p:xfrm>
          <a:off x="990600" y="3962400"/>
          <a:ext cx="6648450" cy="1535113"/>
        </p:xfrm>
        <a:graphic>
          <a:graphicData uri="http://schemas.openxmlformats.org/drawingml/2006/table">
            <a:tbl>
              <a:tblPr/>
              <a:tblGrid>
                <a:gridCol w="2134368"/>
                <a:gridCol w="367309"/>
                <a:gridCol w="1789749"/>
                <a:gridCol w="2357024"/>
              </a:tblGrid>
              <a:tr h="40267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a:txBody>
                  <a:tcPr marL="91439" marR="91439" marT="45709" marB="0" horzOverflow="overflow">
                    <a:lnL cap="flat">
                      <a:noFill/>
                    </a:lnL>
                    <a:lnR>
                      <a:noFill/>
                    </a:lnR>
                    <a:lnT cap="flat">
                      <a:noFill/>
                    </a:lnT>
                    <a:lnB>
                      <a:noFill/>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Output per Hour of Work</a:t>
                      </a:r>
                    </a:p>
                  </a:txBody>
                  <a:tcPr marL="91439" marR="91439" marT="45709" marB="0" anchor="ctr" horzOverflow="overflow">
                    <a:lnL>
                      <a:noFill/>
                    </a:lnL>
                    <a:lnR cap="flat">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hMerge="1">
                  <a:txBody>
                    <a:bodyPr/>
                    <a:lstStyle/>
                    <a:p>
                      <a:endParaRPr lang="en-US"/>
                    </a:p>
                  </a:txBody>
                  <a:tcPr/>
                </a:tc>
              </a:tr>
              <a:tr h="4257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rgbClr val="194F8B"/>
                        </a:solidFill>
                        <a:effectLst/>
                        <a:latin typeface="Arial" charset="0"/>
                      </a:endParaRPr>
                    </a:p>
                  </a:txBody>
                  <a:tcPr marL="91439" marR="91439" marT="45709" marB="0"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Cell Phones</a:t>
                      </a:r>
                    </a:p>
                  </a:txBody>
                  <a:tcPr marL="91439" marR="91439" marT="45709" marB="0" anchor="ctr"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Tablet Computers</a:t>
                      </a:r>
                    </a:p>
                  </a:txBody>
                  <a:tcPr marL="91439" marR="91439" marT="45709" marB="0" anchor="ctr" horzOverflow="overflow">
                    <a:lnL>
                      <a:noFill/>
                    </a:lnL>
                    <a:lnR cap="flat">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r>
              <a:tr h="3713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Japan</a:t>
                      </a:r>
                      <a:endParaRPr kumimoji="0" lang="en-US" sz="1600" b="0" i="1" u="none" strike="noStrike" cap="none" normalizeH="0" baseline="0" dirty="0" smtClean="0">
                        <a:ln>
                          <a:noFill/>
                        </a:ln>
                        <a:solidFill>
                          <a:srgbClr val="0066B3"/>
                        </a:solidFill>
                        <a:effectLst/>
                        <a:latin typeface="Arial" charset="0"/>
                      </a:endParaRPr>
                    </a:p>
                  </a:txBody>
                  <a:tcPr marL="91439" marR="0" marT="45709" marB="45709" horzOverflow="overflow">
                    <a:lnL cap="flat">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12</a:t>
                      </a:r>
                    </a:p>
                  </a:txBody>
                  <a:tcPr marL="91439" marR="0" marT="45709" marB="45709"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6</a:t>
                      </a:r>
                    </a:p>
                  </a:txBody>
                  <a:tcPr marL="91439" marR="0" marT="45709" marB="45709" horzOverflow="overflow">
                    <a:lnL>
                      <a:noFill/>
                    </a:lnL>
                    <a:lnR cap="flat">
                      <a:noFill/>
                    </a:lnR>
                    <a:lnT w="38100" cap="flat" cmpd="sng" algn="ctr">
                      <a:solidFill>
                        <a:srgbClr val="95B6DF"/>
                      </a:solidFill>
                      <a:prstDash val="solid"/>
                      <a:round/>
                      <a:headEnd type="none" w="med" len="med"/>
                      <a:tailEnd type="none" w="med" len="med"/>
                    </a:lnT>
                    <a:lnB>
                      <a:noFill/>
                    </a:lnB>
                    <a:lnTlToBr>
                      <a:noFill/>
                    </a:lnTlToBr>
                    <a:lnBlToTr>
                      <a:noFill/>
                    </a:lnBlToTr>
                    <a:noFill/>
                  </a:tcPr>
                </a:tc>
              </a:tr>
              <a:tr h="3352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United States</a:t>
                      </a:r>
                    </a:p>
                  </a:txBody>
                  <a:tcPr marL="91439" marR="0" marT="45709" marB="45709"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marL="91439" marR="0" marT="45709" marB="45709"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4</a:t>
                      </a:r>
                    </a:p>
                  </a:txBody>
                  <a:tcPr marL="91439" marR="0" marT="45709" marB="45709" horzOverflow="overflow">
                    <a:lnL>
                      <a:noFill/>
                    </a:lnL>
                    <a:lnR cap="flat">
                      <a:noFill/>
                    </a:lnR>
                    <a:lnT>
                      <a:noFill/>
                    </a:lnT>
                    <a:lnB w="38100" cap="flat" cmpd="sng" algn="ctr">
                      <a:solidFill>
                        <a:srgbClr val="95B6DF"/>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40803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par>
                                <p:cTn id="12" presetID="22" presetClass="entr" presetSubtype="1"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wipe(left)">
                                      <p:cBhvr>
                                        <p:cTn id="1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Comparative advantage in international trade</a:t>
            </a:r>
            <a:endParaRPr lang="en-US" dirty="0"/>
          </a:p>
        </p:txBody>
      </p:sp>
      <p:sp>
        <p:nvSpPr>
          <p:cNvPr id="6" name="Text Placeholder 2"/>
          <p:cNvSpPr>
            <a:spLocks noGrp="1"/>
          </p:cNvSpPr>
          <p:nvPr>
            <p:ph type="body" sz="quarter" idx="11"/>
          </p:nvPr>
        </p:nvSpPr>
        <p:spPr>
          <a:xfrm>
            <a:off x="152400" y="838200"/>
            <a:ext cx="8839200" cy="3657600"/>
          </a:xfrm>
        </p:spPr>
        <p:txBody>
          <a:bodyPr/>
          <a:lstStyle/>
          <a:p>
            <a:pPr>
              <a:spcBef>
                <a:spcPct val="20000"/>
              </a:spcBef>
              <a:spcAft>
                <a:spcPts val="1200"/>
              </a:spcAft>
              <a:defRPr/>
            </a:pPr>
            <a:r>
              <a:rPr lang="en-US" dirty="0"/>
              <a:t>This table shows what has to be given up to create each good: the opportunity cost.</a:t>
            </a:r>
          </a:p>
          <a:p>
            <a:pPr>
              <a:spcBef>
                <a:spcPct val="20000"/>
              </a:spcBef>
              <a:spcAft>
                <a:spcPts val="1200"/>
              </a:spcAft>
              <a:defRPr/>
            </a:pPr>
            <a:r>
              <a:rPr lang="en-US" dirty="0"/>
              <a:t>If the nations were in </a:t>
            </a:r>
            <a:r>
              <a:rPr lang="en-US" b="1" i="1" dirty="0"/>
              <a:t>autarky</a:t>
            </a:r>
            <a:r>
              <a:rPr lang="en-US" dirty="0"/>
              <a:t>, a situation in which they did not trade with other countries, these would also be the relative prices in each country: a cell phone would trade for half the price of a tablet computer in Japan, and double the price of a tablet computer in America.</a:t>
            </a:r>
          </a:p>
          <a:p>
            <a:pPr>
              <a:spcBef>
                <a:spcPct val="20000"/>
              </a:spcBef>
              <a:spcAft>
                <a:spcPts val="1200"/>
              </a:spcAft>
              <a:defRPr/>
            </a:pPr>
            <a:r>
              <a:rPr lang="en-US" dirty="0"/>
              <a:t>Japan would like to trade its cell phones for American tablets, and vice versa</a:t>
            </a:r>
            <a:r>
              <a:rPr lang="en-US" dirty="0" smtClean="0"/>
              <a:t>.</a:t>
            </a:r>
            <a:endParaRPr lang="en-US" dirty="0"/>
          </a:p>
        </p:txBody>
      </p:sp>
      <p:sp>
        <p:nvSpPr>
          <p:cNvPr id="7" name="Text Placeholder 3"/>
          <p:cNvSpPr>
            <a:spLocks noGrp="1"/>
          </p:cNvSpPr>
          <p:nvPr>
            <p:ph type="body" sz="quarter" idx="12"/>
          </p:nvPr>
        </p:nvSpPr>
        <p:spPr>
          <a:xfrm>
            <a:off x="5867400" y="5562600"/>
            <a:ext cx="2290763" cy="449263"/>
          </a:xfrm>
        </p:spPr>
        <p:txBody>
          <a:bodyPr/>
          <a:lstStyle/>
          <a:p>
            <a:r>
              <a:rPr lang="en-US" dirty="0" smtClean="0"/>
              <a:t>The opportunity costs of producing cellphones and tablets</a:t>
            </a:r>
            <a:endParaRPr lang="en-US" dirty="0"/>
          </a:p>
        </p:txBody>
      </p:sp>
      <p:sp>
        <p:nvSpPr>
          <p:cNvPr id="8" name="Text Placeholder 4"/>
          <p:cNvSpPr>
            <a:spLocks noGrp="1"/>
          </p:cNvSpPr>
          <p:nvPr>
            <p:ph type="body" sz="quarter" idx="13"/>
          </p:nvPr>
        </p:nvSpPr>
        <p:spPr>
          <a:xfrm>
            <a:off x="4533900" y="5562600"/>
            <a:ext cx="1352550" cy="381000"/>
          </a:xfrm>
        </p:spPr>
        <p:txBody>
          <a:bodyPr/>
          <a:lstStyle/>
          <a:p>
            <a:r>
              <a:rPr lang="en-US" dirty="0" smtClean="0"/>
              <a:t>Table 9.2</a:t>
            </a:r>
            <a:endParaRPr lang="en-US" dirty="0"/>
          </a:p>
        </p:txBody>
      </p:sp>
      <p:graphicFrame>
        <p:nvGraphicFramePr>
          <p:cNvPr id="9" name="Group 36"/>
          <p:cNvGraphicFramePr>
            <a:graphicFrameLocks noGrp="1"/>
          </p:cNvGraphicFramePr>
          <p:nvPr>
            <p:extLst>
              <p:ext uri="{D42A27DB-BD31-4B8C-83A1-F6EECF244321}">
                <p14:modId xmlns:p14="http://schemas.microsoft.com/office/powerpoint/2010/main" val="1709380442"/>
              </p:ext>
            </p:extLst>
          </p:nvPr>
        </p:nvGraphicFramePr>
        <p:xfrm>
          <a:off x="990600" y="3962400"/>
          <a:ext cx="6648450" cy="1535113"/>
        </p:xfrm>
        <a:graphic>
          <a:graphicData uri="http://schemas.openxmlformats.org/drawingml/2006/table">
            <a:tbl>
              <a:tblPr/>
              <a:tblGrid>
                <a:gridCol w="2134368"/>
                <a:gridCol w="367309"/>
                <a:gridCol w="1789749"/>
                <a:gridCol w="2357024"/>
              </a:tblGrid>
              <a:tr h="40267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a:txBody>
                  <a:tcPr marL="91439" marR="91439" marT="45709" marB="0" horzOverflow="overflow">
                    <a:lnL cap="flat">
                      <a:noFill/>
                    </a:lnL>
                    <a:lnR>
                      <a:noFill/>
                    </a:lnR>
                    <a:lnT cap="flat">
                      <a:noFill/>
                    </a:lnT>
                    <a:lnB>
                      <a:noFill/>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Opportunity Costs</a:t>
                      </a:r>
                    </a:p>
                  </a:txBody>
                  <a:tcPr marL="91439" marR="91439" marT="45709" marB="0" anchor="ctr" horzOverflow="overflow">
                    <a:lnL>
                      <a:noFill/>
                    </a:lnL>
                    <a:lnR cap="flat">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hMerge="1">
                  <a:txBody>
                    <a:bodyPr/>
                    <a:lstStyle/>
                    <a:p>
                      <a:endParaRPr lang="en-US"/>
                    </a:p>
                  </a:txBody>
                  <a:tcPr/>
                </a:tc>
              </a:tr>
              <a:tr h="4257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rgbClr val="194F8B"/>
                        </a:solidFill>
                        <a:effectLst/>
                        <a:latin typeface="Arial" charset="0"/>
                      </a:endParaRPr>
                    </a:p>
                  </a:txBody>
                  <a:tcPr marL="91439" marR="91439" marT="45709" marB="0"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Cell Phones</a:t>
                      </a:r>
                    </a:p>
                  </a:txBody>
                  <a:tcPr marL="91439" marR="91439" marT="45709" marB="0" anchor="ctr"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Tablet Computers</a:t>
                      </a:r>
                    </a:p>
                  </a:txBody>
                  <a:tcPr marL="91439" marR="91439" marT="45709" marB="0" anchor="ctr" horzOverflow="overflow">
                    <a:lnL>
                      <a:noFill/>
                    </a:lnL>
                    <a:lnR cap="flat">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r>
              <a:tr h="3713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Japan</a:t>
                      </a:r>
                      <a:endParaRPr kumimoji="0" lang="en-US" sz="1600" b="0" i="1" u="none" strike="noStrike" cap="none" normalizeH="0" baseline="0" dirty="0" smtClean="0">
                        <a:ln>
                          <a:noFill/>
                        </a:ln>
                        <a:solidFill>
                          <a:srgbClr val="0066B3"/>
                        </a:solidFill>
                        <a:effectLst/>
                        <a:latin typeface="Arial" charset="0"/>
                      </a:endParaRPr>
                    </a:p>
                  </a:txBody>
                  <a:tcPr marL="91439" marR="0" marT="45709" marB="45709" horzOverflow="overflow">
                    <a:lnL cap="flat">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0.5 tablet</a:t>
                      </a:r>
                    </a:p>
                  </a:txBody>
                  <a:tcPr marL="91439" marR="0" marT="45709" marB="45709"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 cellphones</a:t>
                      </a:r>
                    </a:p>
                  </a:txBody>
                  <a:tcPr marL="91439" marR="0" marT="45709" marB="45709" horzOverflow="overflow">
                    <a:lnL>
                      <a:noFill/>
                    </a:lnL>
                    <a:lnR cap="flat">
                      <a:noFill/>
                    </a:lnR>
                    <a:lnT w="38100" cap="flat" cmpd="sng" algn="ctr">
                      <a:solidFill>
                        <a:srgbClr val="95B6DF"/>
                      </a:solidFill>
                      <a:prstDash val="solid"/>
                      <a:round/>
                      <a:headEnd type="none" w="med" len="med"/>
                      <a:tailEnd type="none" w="med" len="med"/>
                    </a:lnT>
                    <a:lnB>
                      <a:noFill/>
                    </a:lnB>
                    <a:lnTlToBr>
                      <a:noFill/>
                    </a:lnTlToBr>
                    <a:lnBlToTr>
                      <a:noFill/>
                    </a:lnBlToTr>
                    <a:noFill/>
                  </a:tcPr>
                </a:tc>
              </a:tr>
              <a:tr h="3352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United States</a:t>
                      </a:r>
                    </a:p>
                  </a:txBody>
                  <a:tcPr marL="91439" marR="0" marT="45709" marB="45709"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 tablet</a:t>
                      </a:r>
                    </a:p>
                  </a:txBody>
                  <a:tcPr marL="91439" marR="0" marT="45709" marB="45709"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0.5 cellphone</a:t>
                      </a:r>
                    </a:p>
                  </a:txBody>
                  <a:tcPr marL="91439" marR="0" marT="45709" marB="45709" horzOverflow="overflow">
                    <a:lnL>
                      <a:noFill/>
                    </a:lnL>
                    <a:lnR cap="flat">
                      <a:noFill/>
                    </a:lnR>
                    <a:lnT>
                      <a:noFill/>
                    </a:lnT>
                    <a:lnB w="38100" cap="flat" cmpd="sng" algn="ctr">
                      <a:solidFill>
                        <a:srgbClr val="95B6DF"/>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2881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left)">
                                      <p:cBhvr>
                                        <p:cTn id="15" dur="500"/>
                                        <p:tgtEl>
                                          <p:spTgt spid="6">
                                            <p:txEl>
                                              <p:pRg st="1" end="1"/>
                                            </p:txEl>
                                          </p:spTgt>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wipe(left)">
                                      <p:cBhvr>
                                        <p:cTn id="1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Countries Gain from International Trade</a:t>
            </a:r>
            <a:endParaRPr lang="en-US" dirty="0"/>
          </a:p>
        </p:txBody>
      </p:sp>
      <p:sp>
        <p:nvSpPr>
          <p:cNvPr id="3" name="Content Placeholder 2"/>
          <p:cNvSpPr>
            <a:spLocks noGrp="1"/>
          </p:cNvSpPr>
          <p:nvPr>
            <p:ph sz="quarter" idx="10"/>
          </p:nvPr>
        </p:nvSpPr>
        <p:spPr/>
        <p:txBody>
          <a:bodyPr/>
          <a:lstStyle/>
          <a:p>
            <a:r>
              <a:rPr lang="en-US" dirty="0" smtClean="0"/>
              <a:t>9.3</a:t>
            </a:r>
            <a:endParaRPr lang="en-US" dirty="0"/>
          </a:p>
        </p:txBody>
      </p:sp>
      <p:sp>
        <p:nvSpPr>
          <p:cNvPr id="4" name="Text Placeholder 3"/>
          <p:cNvSpPr>
            <a:spLocks noGrp="1"/>
          </p:cNvSpPr>
          <p:nvPr>
            <p:ph type="body" sz="quarter" idx="11"/>
          </p:nvPr>
        </p:nvSpPr>
        <p:spPr/>
        <p:txBody>
          <a:bodyPr/>
          <a:lstStyle/>
          <a:p>
            <a:r>
              <a:rPr lang="en-US" dirty="0"/>
              <a:t>Explain how countries gain from international trade</a:t>
            </a:r>
            <a:r>
              <a:rPr lang="en-US" dirty="0" smtClean="0"/>
              <a:t>.</a:t>
            </a:r>
            <a:endParaRPr lang="en-US" dirty="0"/>
          </a:p>
        </p:txBody>
      </p:sp>
    </p:spTree>
    <p:extLst>
      <p:ext uri="{BB962C8B-B14F-4D97-AF65-F5344CB8AC3E}">
        <p14:creationId xmlns:p14="http://schemas.microsoft.com/office/powerpoint/2010/main" val="31091504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 in autarky</a:t>
            </a:r>
            <a:endParaRPr lang="en-US" dirty="0"/>
          </a:p>
        </p:txBody>
      </p:sp>
      <p:sp>
        <p:nvSpPr>
          <p:cNvPr id="6" name="Text Placeholder 2"/>
          <p:cNvSpPr>
            <a:spLocks noGrp="1"/>
          </p:cNvSpPr>
          <p:nvPr>
            <p:ph type="body" sz="quarter" idx="11"/>
          </p:nvPr>
        </p:nvSpPr>
        <p:spPr>
          <a:xfrm>
            <a:off x="152400" y="838200"/>
            <a:ext cx="8458200" cy="3200400"/>
          </a:xfrm>
        </p:spPr>
        <p:txBody>
          <a:bodyPr/>
          <a:lstStyle/>
          <a:p>
            <a:pPr>
              <a:spcBef>
                <a:spcPct val="20000"/>
              </a:spcBef>
              <a:spcAft>
                <a:spcPts val="1200"/>
              </a:spcAft>
              <a:defRPr/>
            </a:pPr>
            <a:r>
              <a:rPr lang="en-US" dirty="0"/>
              <a:t>Suppose that initially each country has 1000 hours to spend.</a:t>
            </a:r>
          </a:p>
          <a:p>
            <a:pPr>
              <a:spcBef>
                <a:spcPct val="20000"/>
              </a:spcBef>
              <a:spcAft>
                <a:spcPts val="1200"/>
              </a:spcAft>
              <a:defRPr/>
            </a:pPr>
            <a:r>
              <a:rPr lang="en-US" dirty="0"/>
              <a:t>In that time, Japan might produce 9000 cell phones and 1500 tablet computer.</a:t>
            </a:r>
          </a:p>
          <a:p>
            <a:pPr>
              <a:spcBef>
                <a:spcPct val="20000"/>
              </a:spcBef>
              <a:spcAft>
                <a:spcPts val="1200"/>
              </a:spcAft>
              <a:defRPr/>
            </a:pPr>
            <a:r>
              <a:rPr lang="en-US" dirty="0"/>
              <a:t>In the same time, the U.S. might produce 1500 cell phones and 1000 tablet computers.</a:t>
            </a:r>
          </a:p>
          <a:p>
            <a:pPr>
              <a:spcBef>
                <a:spcPct val="20000"/>
              </a:spcBef>
              <a:spcAft>
                <a:spcPts val="1200"/>
              </a:spcAft>
              <a:defRPr/>
            </a:pPr>
            <a:r>
              <a:rPr lang="en-US" dirty="0"/>
              <a:t>In total, 10500 cell phones and 2500 tablet computers are produced</a:t>
            </a:r>
            <a:r>
              <a:rPr lang="en-US" dirty="0" smtClean="0"/>
              <a:t>.</a:t>
            </a:r>
            <a:endParaRPr lang="en-US" dirty="0"/>
          </a:p>
        </p:txBody>
      </p:sp>
      <p:sp>
        <p:nvSpPr>
          <p:cNvPr id="7" name="Text Placeholder 3"/>
          <p:cNvSpPr>
            <a:spLocks noGrp="1"/>
          </p:cNvSpPr>
          <p:nvPr>
            <p:ph type="body" sz="quarter" idx="12"/>
          </p:nvPr>
        </p:nvSpPr>
        <p:spPr>
          <a:xfrm>
            <a:off x="5867400" y="5562600"/>
            <a:ext cx="2290763" cy="449263"/>
          </a:xfrm>
        </p:spPr>
        <p:txBody>
          <a:bodyPr/>
          <a:lstStyle/>
          <a:p>
            <a:r>
              <a:rPr lang="en-US" dirty="0" smtClean="0"/>
              <a:t>Production without trade</a:t>
            </a:r>
            <a:endParaRPr lang="en-US" dirty="0"/>
          </a:p>
        </p:txBody>
      </p:sp>
      <p:sp>
        <p:nvSpPr>
          <p:cNvPr id="8" name="Text Placeholder 4"/>
          <p:cNvSpPr>
            <a:spLocks noGrp="1"/>
          </p:cNvSpPr>
          <p:nvPr>
            <p:ph type="body" sz="quarter" idx="13"/>
          </p:nvPr>
        </p:nvSpPr>
        <p:spPr>
          <a:xfrm>
            <a:off x="4533900" y="5562600"/>
            <a:ext cx="1352550" cy="381000"/>
          </a:xfrm>
        </p:spPr>
        <p:txBody>
          <a:bodyPr/>
          <a:lstStyle/>
          <a:p>
            <a:r>
              <a:rPr lang="en-US" dirty="0" smtClean="0"/>
              <a:t>Table 9.3</a:t>
            </a:r>
            <a:endParaRPr lang="en-US" dirty="0"/>
          </a:p>
        </p:txBody>
      </p:sp>
      <p:graphicFrame>
        <p:nvGraphicFramePr>
          <p:cNvPr id="9" name="Group 74"/>
          <p:cNvGraphicFramePr>
            <a:graphicFrameLocks noGrp="1"/>
          </p:cNvGraphicFramePr>
          <p:nvPr>
            <p:extLst>
              <p:ext uri="{D42A27DB-BD31-4B8C-83A1-F6EECF244321}">
                <p14:modId xmlns:p14="http://schemas.microsoft.com/office/powerpoint/2010/main" val="404688507"/>
              </p:ext>
            </p:extLst>
          </p:nvPr>
        </p:nvGraphicFramePr>
        <p:xfrm>
          <a:off x="990600" y="4092574"/>
          <a:ext cx="7308850" cy="1393826"/>
        </p:xfrm>
        <a:graphic>
          <a:graphicData uri="http://schemas.openxmlformats.org/drawingml/2006/table">
            <a:tbl>
              <a:tblPr/>
              <a:tblGrid>
                <a:gridCol w="2152778"/>
                <a:gridCol w="2655263"/>
                <a:gridCol w="2500809"/>
              </a:tblGrid>
              <a:tr h="34409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rgbClr val="0066B3"/>
                        </a:solidFill>
                        <a:effectLst/>
                        <a:latin typeface="Arial" charset="0"/>
                      </a:endParaRPr>
                    </a:p>
                  </a:txBody>
                  <a:tcPr marR="822960" marT="45697" marB="0" horzOverflow="overflow">
                    <a:lnL cap="flat">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Production and Consumption</a:t>
                      </a:r>
                    </a:p>
                  </a:txBody>
                  <a:tcPr marR="182880" marT="45697" marB="0" horzOverflow="overflow">
                    <a:lnL>
                      <a:noFill/>
                    </a:lnL>
                    <a:lnR cap="flat">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hMerge="1">
                  <a:txBody>
                    <a:bodyPr/>
                    <a:lstStyle/>
                    <a:p>
                      <a:endParaRPr lang="en-US"/>
                    </a:p>
                  </a:txBody>
                  <a:tcPr/>
                </a:tc>
              </a:tr>
              <a:tr h="3336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rgbClr val="0066B3"/>
                        </a:solidFill>
                        <a:effectLst/>
                        <a:latin typeface="Arial" charset="0"/>
                      </a:endParaRPr>
                    </a:p>
                  </a:txBody>
                  <a:tcPr marT="45697" marB="0"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Cell Phones</a:t>
                      </a:r>
                    </a:p>
                  </a:txBody>
                  <a:tcPr marT="45697" marB="0" horzOverflow="overflow">
                    <a:lnL>
                      <a:noFill/>
                    </a:lnL>
                    <a:lnR>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Tablet Computers</a:t>
                      </a:r>
                    </a:p>
                  </a:txBody>
                  <a:tcPr marT="45697" marB="0" horzOverflow="overflow">
                    <a:lnL>
                      <a:noFill/>
                    </a:lnL>
                    <a:lnR cap="flat">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r>
              <a:tr h="3808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Japan</a:t>
                      </a:r>
                      <a:endParaRPr kumimoji="0" lang="en-US" sz="1600" b="0" i="1" u="none" strike="noStrike" cap="none" normalizeH="0" baseline="0" dirty="0" smtClean="0">
                        <a:ln>
                          <a:noFill/>
                        </a:ln>
                        <a:solidFill>
                          <a:srgbClr val="0066B3"/>
                        </a:solidFill>
                        <a:effectLst/>
                        <a:latin typeface="Arial" charset="0"/>
                      </a:endParaRPr>
                    </a:p>
                  </a:txBody>
                  <a:tcPr marR="0" marT="45697" marB="45697" anchor="ctr" horzOverflow="overflow">
                    <a:lnL cap="flat">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9,000</a:t>
                      </a:r>
                    </a:p>
                  </a:txBody>
                  <a:tcPr marR="182880" marT="45697" marB="45697"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1,500</a:t>
                      </a:r>
                    </a:p>
                  </a:txBody>
                  <a:tcPr marR="365760" marT="45697" marB="45697" horzOverflow="overflow">
                    <a:lnL>
                      <a:noFill/>
                    </a:lnL>
                    <a:lnR cap="flat">
                      <a:noFill/>
                    </a:lnR>
                    <a:lnT w="38100" cap="flat" cmpd="sng" algn="ctr">
                      <a:solidFill>
                        <a:srgbClr val="95B6DF"/>
                      </a:solidFill>
                      <a:prstDash val="solid"/>
                      <a:round/>
                      <a:headEnd type="none" w="med" len="med"/>
                      <a:tailEnd type="none" w="med" len="med"/>
                    </a:lnT>
                    <a:lnB>
                      <a:noFill/>
                    </a:lnB>
                    <a:lnTlToBr>
                      <a:noFill/>
                    </a:lnTlToBr>
                    <a:lnBlToTr>
                      <a:noFill/>
                    </a:lnBlToTr>
                    <a:noFill/>
                  </a:tcPr>
                </a:tc>
              </a:tr>
              <a:tr h="3352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United States</a:t>
                      </a:r>
                    </a:p>
                  </a:txBody>
                  <a:tcPr marR="0" marT="45697" marB="45697" anchor="ctr"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1,500</a:t>
                      </a:r>
                    </a:p>
                  </a:txBody>
                  <a:tcPr marR="182880" marT="45697" marB="45697"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1,000</a:t>
                      </a:r>
                    </a:p>
                  </a:txBody>
                  <a:tcPr marR="365760" marT="45697" marB="45697" horzOverflow="overflow">
                    <a:lnL>
                      <a:noFill/>
                    </a:lnL>
                    <a:lnR cap="flat">
                      <a:noFill/>
                    </a:lnR>
                    <a:lnT>
                      <a:noFill/>
                    </a:lnT>
                    <a:lnB w="38100" cap="flat" cmpd="sng" algn="ctr">
                      <a:solidFill>
                        <a:srgbClr val="95B6DF"/>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1393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down)">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wipe(down)">
                                      <p:cBhvr>
                                        <p:cTn id="16" dur="500"/>
                                        <p:tgtEl>
                                          <p:spTgt spid="6">
                                            <p:txEl>
                                              <p:pRg st="2" end="2"/>
                                            </p:txEl>
                                          </p:spTgt>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wipe(down)">
                                      <p:cBhvr>
                                        <p:cTn id="20" dur="500"/>
                                        <p:tgtEl>
                                          <p:spTgt spid="6">
                                            <p:txEl>
                                              <p:pRg st="3" end="3"/>
                                            </p:txEl>
                                          </p:spTgt>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up)">
                                      <p:cBhvr>
                                        <p:cTn id="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 in autarky—preparing for trade</a:t>
            </a:r>
            <a:endParaRPr lang="en-US" dirty="0"/>
          </a:p>
        </p:txBody>
      </p:sp>
      <p:sp>
        <p:nvSpPr>
          <p:cNvPr id="7" name="Text Placeholder 2"/>
          <p:cNvSpPr>
            <a:spLocks noGrp="1"/>
          </p:cNvSpPr>
          <p:nvPr>
            <p:ph type="body" sz="quarter" idx="11"/>
          </p:nvPr>
        </p:nvSpPr>
        <p:spPr>
          <a:xfrm>
            <a:off x="152400" y="838200"/>
            <a:ext cx="8458200" cy="3200400"/>
          </a:xfrm>
        </p:spPr>
        <p:txBody>
          <a:bodyPr/>
          <a:lstStyle/>
          <a:p>
            <a:pPr>
              <a:spcBef>
                <a:spcPct val="20000"/>
              </a:spcBef>
              <a:spcAft>
                <a:spcPts val="1200"/>
              </a:spcAft>
              <a:defRPr/>
            </a:pPr>
            <a:r>
              <a:rPr lang="en-US" dirty="0"/>
              <a:t>Observe what happens if each country specializes in its comparative </a:t>
            </a:r>
            <a:r>
              <a:rPr lang="en-US" dirty="0" smtClean="0"/>
              <a:t>advantage:</a:t>
            </a:r>
            <a:endParaRPr lang="en-US" dirty="0"/>
          </a:p>
          <a:p>
            <a:pPr marL="342900" indent="-342900">
              <a:spcBef>
                <a:spcPct val="20000"/>
              </a:spcBef>
              <a:spcAft>
                <a:spcPts val="1200"/>
              </a:spcAft>
              <a:buFont typeface="Arial" panose="020B0604020202020204" pitchFamily="34" charset="0"/>
              <a:buChar char="•"/>
              <a:defRPr/>
            </a:pPr>
            <a:r>
              <a:rPr lang="en-US" dirty="0"/>
              <a:t>Japan can produce 12000 cell phones.</a:t>
            </a:r>
          </a:p>
          <a:p>
            <a:pPr marL="342900" indent="-342900">
              <a:spcBef>
                <a:spcPct val="20000"/>
              </a:spcBef>
              <a:spcAft>
                <a:spcPts val="1200"/>
              </a:spcAft>
              <a:buFont typeface="Arial" panose="020B0604020202020204" pitchFamily="34" charset="0"/>
              <a:buChar char="•"/>
              <a:defRPr/>
            </a:pPr>
            <a:r>
              <a:rPr lang="en-US" dirty="0"/>
              <a:t>The U.S. can produce 4000 tablet computers.</a:t>
            </a:r>
          </a:p>
          <a:p>
            <a:pPr>
              <a:spcBef>
                <a:spcPct val="20000"/>
              </a:spcBef>
              <a:spcAft>
                <a:spcPts val="1200"/>
              </a:spcAft>
              <a:defRPr/>
            </a:pPr>
            <a:r>
              <a:rPr lang="en-US" dirty="0"/>
              <a:t>In total, 12000 cell phones and 4000 tablet computers are produced</a:t>
            </a:r>
            <a:r>
              <a:rPr lang="en-US" dirty="0" smtClean="0"/>
              <a:t>.</a:t>
            </a:r>
            <a:endParaRPr lang="en-US" dirty="0"/>
          </a:p>
        </p:txBody>
      </p:sp>
      <p:graphicFrame>
        <p:nvGraphicFramePr>
          <p:cNvPr id="8" name="Group 74"/>
          <p:cNvGraphicFramePr>
            <a:graphicFrameLocks noGrp="1"/>
          </p:cNvGraphicFramePr>
          <p:nvPr>
            <p:extLst>
              <p:ext uri="{D42A27DB-BD31-4B8C-83A1-F6EECF244321}">
                <p14:modId xmlns:p14="http://schemas.microsoft.com/office/powerpoint/2010/main" val="227273954"/>
              </p:ext>
            </p:extLst>
          </p:nvPr>
        </p:nvGraphicFramePr>
        <p:xfrm>
          <a:off x="990600" y="4854574"/>
          <a:ext cx="7308850" cy="1393826"/>
        </p:xfrm>
        <a:graphic>
          <a:graphicData uri="http://schemas.openxmlformats.org/drawingml/2006/table">
            <a:tbl>
              <a:tblPr/>
              <a:tblGrid>
                <a:gridCol w="2152778"/>
                <a:gridCol w="2655263"/>
                <a:gridCol w="2500809"/>
              </a:tblGrid>
              <a:tr h="34409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rgbClr val="0066B3"/>
                        </a:solidFill>
                        <a:effectLst/>
                        <a:latin typeface="Arial" charset="0"/>
                      </a:endParaRPr>
                    </a:p>
                  </a:txBody>
                  <a:tcPr marR="822960" marT="45697" marB="0" horzOverflow="overflow">
                    <a:lnL cap="flat">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Production and Consumption</a:t>
                      </a:r>
                    </a:p>
                  </a:txBody>
                  <a:tcPr marR="182880" marT="45697" marB="0" horzOverflow="overflow">
                    <a:lnL>
                      <a:noFill/>
                    </a:lnL>
                    <a:lnR cap="flat">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hMerge="1">
                  <a:txBody>
                    <a:bodyPr/>
                    <a:lstStyle/>
                    <a:p>
                      <a:endParaRPr lang="en-US"/>
                    </a:p>
                  </a:txBody>
                  <a:tcPr/>
                </a:tc>
              </a:tr>
              <a:tr h="3336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rgbClr val="0066B3"/>
                        </a:solidFill>
                        <a:effectLst/>
                        <a:latin typeface="Arial" charset="0"/>
                      </a:endParaRPr>
                    </a:p>
                  </a:txBody>
                  <a:tcPr marT="45697" marB="0"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Cell Phones</a:t>
                      </a:r>
                    </a:p>
                  </a:txBody>
                  <a:tcPr marT="45697" marB="0" horzOverflow="overflow">
                    <a:lnL>
                      <a:noFill/>
                    </a:lnL>
                    <a:lnR>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Tablet Computers</a:t>
                      </a:r>
                    </a:p>
                  </a:txBody>
                  <a:tcPr marT="45697" marB="0" horzOverflow="overflow">
                    <a:lnL>
                      <a:noFill/>
                    </a:lnL>
                    <a:lnR cap="flat">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r>
              <a:tr h="3808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Japan</a:t>
                      </a:r>
                      <a:endParaRPr kumimoji="0" lang="en-US" sz="1600" b="0" i="1" u="none" strike="noStrike" cap="none" normalizeH="0" baseline="0" dirty="0" smtClean="0">
                        <a:ln>
                          <a:noFill/>
                        </a:ln>
                        <a:solidFill>
                          <a:srgbClr val="0066B3"/>
                        </a:solidFill>
                        <a:effectLst/>
                        <a:latin typeface="Arial" charset="0"/>
                      </a:endParaRPr>
                    </a:p>
                  </a:txBody>
                  <a:tcPr marR="0" marT="45697" marB="45697" anchor="ctr" horzOverflow="overflow">
                    <a:lnL cap="flat">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12,000</a:t>
                      </a:r>
                    </a:p>
                  </a:txBody>
                  <a:tcPr marR="182880" marT="45697" marB="45697"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R="365760" marT="45697" marB="45697" horzOverflow="overflow">
                    <a:lnL>
                      <a:noFill/>
                    </a:lnL>
                    <a:lnR cap="flat">
                      <a:noFill/>
                    </a:lnR>
                    <a:lnT w="38100" cap="flat" cmpd="sng" algn="ctr">
                      <a:solidFill>
                        <a:srgbClr val="95B6DF"/>
                      </a:solidFill>
                      <a:prstDash val="solid"/>
                      <a:round/>
                      <a:headEnd type="none" w="med" len="med"/>
                      <a:tailEnd type="none" w="med" len="med"/>
                    </a:lnT>
                    <a:lnB>
                      <a:noFill/>
                    </a:lnB>
                    <a:lnTlToBr>
                      <a:noFill/>
                    </a:lnTlToBr>
                    <a:lnBlToTr>
                      <a:noFill/>
                    </a:lnBlToTr>
                    <a:noFill/>
                  </a:tcPr>
                </a:tc>
              </a:tr>
              <a:tr h="3352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United States</a:t>
                      </a:r>
                    </a:p>
                  </a:txBody>
                  <a:tcPr marR="0" marT="45697" marB="45697" anchor="ctr"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R="182880" marT="45697" marB="45697"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4,000</a:t>
                      </a:r>
                    </a:p>
                  </a:txBody>
                  <a:tcPr marR="365760" marT="45697" marB="45697" horzOverflow="overflow">
                    <a:lnL>
                      <a:noFill/>
                    </a:lnL>
                    <a:lnR cap="flat">
                      <a:noFill/>
                    </a:lnR>
                    <a:lnT>
                      <a:noFill/>
                    </a:lnT>
                    <a:lnB w="38100" cap="flat" cmpd="sng" algn="ctr">
                      <a:solidFill>
                        <a:srgbClr val="95B6DF"/>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78269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down)">
                                      <p:cBhvr>
                                        <p:cTn id="11" dur="500"/>
                                        <p:tgtEl>
                                          <p:spTgt spid="7">
                                            <p:txEl>
                                              <p:pRg st="1" end="1"/>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down)">
                                      <p:cBhvr>
                                        <p:cTn id="15" dur="500"/>
                                        <p:tgtEl>
                                          <p:spTgt spid="7">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wipe(down)">
                                      <p:cBhvr>
                                        <p:cTn id="24"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Deciding on terms of trade</a:t>
            </a:r>
            <a:endParaRPr lang="en-US" dirty="0"/>
          </a:p>
        </p:txBody>
      </p:sp>
      <p:sp>
        <p:nvSpPr>
          <p:cNvPr id="6" name="Text Placeholder 2"/>
          <p:cNvSpPr>
            <a:spLocks noGrp="1"/>
          </p:cNvSpPr>
          <p:nvPr>
            <p:ph type="body" sz="quarter" idx="11"/>
          </p:nvPr>
        </p:nvSpPr>
        <p:spPr>
          <a:xfrm>
            <a:off x="152400" y="838200"/>
            <a:ext cx="8458200" cy="3886200"/>
          </a:xfrm>
        </p:spPr>
        <p:txBody>
          <a:bodyPr/>
          <a:lstStyle/>
          <a:p>
            <a:pPr>
              <a:spcBef>
                <a:spcPct val="20000"/>
              </a:spcBef>
              <a:spcAft>
                <a:spcPts val="1200"/>
              </a:spcAft>
              <a:defRPr/>
            </a:pPr>
            <a:r>
              <a:rPr lang="en-US" dirty="0"/>
              <a:t>The </a:t>
            </a:r>
            <a:r>
              <a:rPr lang="en-US" b="1" i="1" dirty="0"/>
              <a:t>terms of trade</a:t>
            </a:r>
            <a:r>
              <a:rPr lang="en-US" dirty="0"/>
              <a:t> are the ratio at which a country can trade its exports for imports from other countries.</a:t>
            </a:r>
          </a:p>
          <a:p>
            <a:pPr>
              <a:spcBef>
                <a:spcPct val="20000"/>
              </a:spcBef>
              <a:spcAft>
                <a:spcPts val="1200"/>
              </a:spcAft>
              <a:defRPr/>
            </a:pPr>
            <a:r>
              <a:rPr lang="en-US" dirty="0"/>
              <a:t>No country would accept terms of trade worse than its opportunity cost—it would be better off </a:t>
            </a:r>
            <a:r>
              <a:rPr lang="en-US" dirty="0" smtClean="0"/>
              <a:t>producing </a:t>
            </a:r>
            <a:r>
              <a:rPr lang="en-US" dirty="0"/>
              <a:t>by itself the goods that it was importing.</a:t>
            </a:r>
          </a:p>
          <a:p>
            <a:pPr>
              <a:spcBef>
                <a:spcPct val="20000"/>
              </a:spcBef>
              <a:spcAft>
                <a:spcPts val="1200"/>
              </a:spcAft>
              <a:defRPr/>
            </a:pPr>
            <a:r>
              <a:rPr lang="en-US" dirty="0"/>
              <a:t>Terms of trade of one-for-one could be acceptable to both Japan and the </a:t>
            </a:r>
            <a:r>
              <a:rPr lang="en-US" dirty="0" smtClean="0"/>
              <a:t>United States.</a:t>
            </a:r>
            <a:endParaRPr lang="en-US" dirty="0"/>
          </a:p>
          <a:p>
            <a:pPr>
              <a:spcBef>
                <a:spcPct val="20000"/>
              </a:spcBef>
              <a:spcAft>
                <a:spcPts val="1200"/>
              </a:spcAft>
              <a:defRPr/>
            </a:pPr>
            <a:r>
              <a:rPr lang="en-US" dirty="0"/>
              <a:t>With these terms, they might trade 1500 cell phones for 1500 computers, ending with the consumption below</a:t>
            </a:r>
            <a:r>
              <a:rPr lang="en-US" dirty="0" smtClean="0"/>
              <a:t>:</a:t>
            </a:r>
            <a:endParaRPr lang="en-US" dirty="0"/>
          </a:p>
        </p:txBody>
      </p:sp>
      <p:graphicFrame>
        <p:nvGraphicFramePr>
          <p:cNvPr id="7" name="Group 74"/>
          <p:cNvGraphicFramePr>
            <a:graphicFrameLocks noGrp="1"/>
          </p:cNvGraphicFramePr>
          <p:nvPr>
            <p:extLst>
              <p:ext uri="{D42A27DB-BD31-4B8C-83A1-F6EECF244321}">
                <p14:modId xmlns:p14="http://schemas.microsoft.com/office/powerpoint/2010/main" val="2952458697"/>
              </p:ext>
            </p:extLst>
          </p:nvPr>
        </p:nvGraphicFramePr>
        <p:xfrm>
          <a:off x="990600" y="4854574"/>
          <a:ext cx="7308850" cy="1393826"/>
        </p:xfrm>
        <a:graphic>
          <a:graphicData uri="http://schemas.openxmlformats.org/drawingml/2006/table">
            <a:tbl>
              <a:tblPr/>
              <a:tblGrid>
                <a:gridCol w="2152778"/>
                <a:gridCol w="2655263"/>
                <a:gridCol w="2500809"/>
              </a:tblGrid>
              <a:tr h="34409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rgbClr val="0066B3"/>
                        </a:solidFill>
                        <a:effectLst/>
                        <a:latin typeface="Arial" charset="0"/>
                      </a:endParaRPr>
                    </a:p>
                  </a:txBody>
                  <a:tcPr marR="822960" marT="45697" marB="0" horzOverflow="overflow">
                    <a:lnL cap="flat">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Production and Consumption</a:t>
                      </a:r>
                    </a:p>
                  </a:txBody>
                  <a:tcPr marR="182880" marT="45697" marB="0" horzOverflow="overflow">
                    <a:lnL>
                      <a:noFill/>
                    </a:lnL>
                    <a:lnR cap="flat">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hMerge="1">
                  <a:txBody>
                    <a:bodyPr/>
                    <a:lstStyle/>
                    <a:p>
                      <a:endParaRPr lang="en-US"/>
                    </a:p>
                  </a:txBody>
                  <a:tcPr/>
                </a:tc>
              </a:tr>
              <a:tr h="3336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rgbClr val="0066B3"/>
                        </a:solidFill>
                        <a:effectLst/>
                        <a:latin typeface="Arial" charset="0"/>
                      </a:endParaRPr>
                    </a:p>
                  </a:txBody>
                  <a:tcPr marT="45697" marB="0"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Cell Phones</a:t>
                      </a:r>
                    </a:p>
                  </a:txBody>
                  <a:tcPr marT="45697" marB="0" horzOverflow="overflow">
                    <a:lnL>
                      <a:noFill/>
                    </a:lnL>
                    <a:lnR>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Tablet Computers</a:t>
                      </a:r>
                    </a:p>
                  </a:txBody>
                  <a:tcPr marT="45697" marB="0" horzOverflow="overflow">
                    <a:lnL>
                      <a:noFill/>
                    </a:lnL>
                    <a:lnR cap="flat">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r>
              <a:tr h="3808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Japan</a:t>
                      </a:r>
                      <a:endParaRPr kumimoji="0" lang="en-US" sz="1600" b="0" i="1" u="none" strike="noStrike" cap="none" normalizeH="0" baseline="0" dirty="0" smtClean="0">
                        <a:ln>
                          <a:noFill/>
                        </a:ln>
                        <a:solidFill>
                          <a:srgbClr val="0066B3"/>
                        </a:solidFill>
                        <a:effectLst/>
                        <a:latin typeface="Arial" charset="0"/>
                      </a:endParaRPr>
                    </a:p>
                  </a:txBody>
                  <a:tcPr marR="0" marT="45697" marB="45697" anchor="ctr" horzOverflow="overflow">
                    <a:lnL cap="flat">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10,500</a:t>
                      </a:r>
                    </a:p>
                  </a:txBody>
                  <a:tcPr marR="182880" marT="45697" marB="45697"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1,500</a:t>
                      </a:r>
                    </a:p>
                  </a:txBody>
                  <a:tcPr marR="365760" marT="45697" marB="45697" horzOverflow="overflow">
                    <a:lnL>
                      <a:noFill/>
                    </a:lnL>
                    <a:lnR cap="flat">
                      <a:noFill/>
                    </a:lnR>
                    <a:lnT w="38100" cap="flat" cmpd="sng" algn="ctr">
                      <a:solidFill>
                        <a:srgbClr val="95B6DF"/>
                      </a:solidFill>
                      <a:prstDash val="solid"/>
                      <a:round/>
                      <a:headEnd type="none" w="med" len="med"/>
                      <a:tailEnd type="none" w="med" len="med"/>
                    </a:lnT>
                    <a:lnB>
                      <a:noFill/>
                    </a:lnB>
                    <a:lnTlToBr>
                      <a:noFill/>
                    </a:lnTlToBr>
                    <a:lnBlToTr>
                      <a:noFill/>
                    </a:lnBlToTr>
                    <a:noFill/>
                  </a:tcPr>
                </a:tc>
              </a:tr>
              <a:tr h="3352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United States</a:t>
                      </a:r>
                    </a:p>
                  </a:txBody>
                  <a:tcPr marR="0" marT="45697" marB="45697" anchor="ctr"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1,500</a:t>
                      </a:r>
                    </a:p>
                  </a:txBody>
                  <a:tcPr marR="182880" marT="45697" marB="45697"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2,500</a:t>
                      </a:r>
                    </a:p>
                  </a:txBody>
                  <a:tcPr marR="365760" marT="45697" marB="45697" horzOverflow="overflow">
                    <a:lnL>
                      <a:noFill/>
                    </a:lnL>
                    <a:lnR cap="flat">
                      <a:noFill/>
                    </a:lnR>
                    <a:lnT>
                      <a:noFill/>
                    </a:lnT>
                    <a:lnB w="38100" cap="flat" cmpd="sng" algn="ctr">
                      <a:solidFill>
                        <a:srgbClr val="95B6DF"/>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0269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wipe(left)">
                                      <p:cBhvr>
                                        <p:cTn id="20" dur="500"/>
                                        <p:tgtEl>
                                          <p:spTgt spid="6">
                                            <p:txEl>
                                              <p:pRg st="3" end="3"/>
                                            </p:txEl>
                                          </p:spTgt>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the gains from trade</a:t>
            </a:r>
            <a:endParaRPr lang="en-US" dirty="0"/>
          </a:p>
        </p:txBody>
      </p:sp>
      <p:pic>
        <p:nvPicPr>
          <p:cNvPr id="6" name="Picture 6"/>
          <p:cNvPicPr>
            <a:picLocks noChangeAspect="1" noChangeArrowheads="1"/>
          </p:cNvPicPr>
          <p:nvPr/>
        </p:nvPicPr>
        <p:blipFill>
          <a:blip r:embed="rId2"/>
          <a:srcRect/>
          <a:stretch>
            <a:fillRect/>
          </a:stretch>
        </p:blipFill>
        <p:spPr bwMode="auto">
          <a:xfrm>
            <a:off x="152400" y="685799"/>
            <a:ext cx="6997700" cy="5962601"/>
          </a:xfrm>
          <a:prstGeom prst="rect">
            <a:avLst/>
          </a:prstGeom>
          <a:noFill/>
          <a:ln w="9525" algn="ctr">
            <a:noFill/>
            <a:miter lim="800000"/>
            <a:headEnd/>
            <a:tailEnd/>
          </a:ln>
        </p:spPr>
      </p:pic>
      <p:sp>
        <p:nvSpPr>
          <p:cNvPr id="7" name="Text Placeholder 3"/>
          <p:cNvSpPr>
            <a:spLocks noGrp="1"/>
          </p:cNvSpPr>
          <p:nvPr>
            <p:ph type="body" sz="quarter" idx="12"/>
          </p:nvPr>
        </p:nvSpPr>
        <p:spPr>
          <a:xfrm>
            <a:off x="7162801" y="5257800"/>
            <a:ext cx="1676400" cy="1219200"/>
          </a:xfrm>
        </p:spPr>
        <p:txBody>
          <a:bodyPr/>
          <a:lstStyle/>
          <a:p>
            <a:r>
              <a:rPr lang="en-US" dirty="0" smtClean="0"/>
              <a:t>Gains from trade for Japan and the United States</a:t>
            </a:r>
            <a:endParaRPr lang="en-US" dirty="0"/>
          </a:p>
        </p:txBody>
      </p:sp>
      <p:sp>
        <p:nvSpPr>
          <p:cNvPr id="8" name="Text Placeholder 4"/>
          <p:cNvSpPr>
            <a:spLocks noGrp="1"/>
          </p:cNvSpPr>
          <p:nvPr>
            <p:ph type="body" sz="quarter" idx="13"/>
          </p:nvPr>
        </p:nvSpPr>
        <p:spPr>
          <a:xfrm>
            <a:off x="7239000" y="4800600"/>
            <a:ext cx="1352550" cy="381000"/>
          </a:xfrm>
        </p:spPr>
        <p:txBody>
          <a:bodyPr/>
          <a:lstStyle/>
          <a:p>
            <a:r>
              <a:rPr lang="en-US" dirty="0" smtClean="0"/>
              <a:t>Table 9.4</a:t>
            </a:r>
            <a:endParaRPr lang="en-US" dirty="0"/>
          </a:p>
        </p:txBody>
      </p:sp>
    </p:spTree>
    <p:extLst>
      <p:ext uri="{BB962C8B-B14F-4D97-AF65-F5344CB8AC3E}">
        <p14:creationId xmlns:p14="http://schemas.microsoft.com/office/powerpoint/2010/main" val="201211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don’t we see complete specialization?</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a:spcBef>
                <a:spcPct val="20000"/>
              </a:spcBef>
              <a:spcAft>
                <a:spcPts val="1200"/>
              </a:spcAft>
              <a:defRPr/>
            </a:pPr>
            <a:r>
              <a:rPr lang="en-US" dirty="0"/>
              <a:t>In the real world, products are not generally produced by only one nation. Reasons include:</a:t>
            </a:r>
          </a:p>
          <a:p>
            <a:pPr marL="342900" indent="-342900">
              <a:spcBef>
                <a:spcPct val="20000"/>
              </a:spcBef>
              <a:spcAft>
                <a:spcPts val="1200"/>
              </a:spcAft>
              <a:buFont typeface="Arial" pitchFamily="34" charset="0"/>
              <a:buChar char="•"/>
              <a:defRPr/>
            </a:pPr>
            <a:r>
              <a:rPr lang="en-US" dirty="0">
                <a:solidFill>
                  <a:schemeClr val="tx2"/>
                </a:solidFill>
                <a:ea typeface="SimSun" pitchFamily="2" charset="-122"/>
              </a:rPr>
              <a:t>Not all goods and services can be traded internationally (medical services, for example).</a:t>
            </a:r>
          </a:p>
          <a:p>
            <a:pPr marL="342900" indent="-342900">
              <a:spcBef>
                <a:spcPct val="20000"/>
              </a:spcBef>
              <a:spcAft>
                <a:spcPts val="1200"/>
              </a:spcAft>
              <a:buFont typeface="Arial" pitchFamily="34" charset="0"/>
              <a:buChar char="•"/>
              <a:defRPr/>
            </a:pPr>
            <a:r>
              <a:rPr lang="en-US" dirty="0">
                <a:ea typeface="SimSun" pitchFamily="2" charset="-122"/>
              </a:rPr>
              <a:t>Production of many goods involves increasing opportunity costs (so small amounts of production are likely to take place in several countries)</a:t>
            </a:r>
          </a:p>
          <a:p>
            <a:pPr marL="342900" indent="-342900">
              <a:spcBef>
                <a:spcPct val="20000"/>
              </a:spcBef>
              <a:spcAft>
                <a:spcPts val="1200"/>
              </a:spcAft>
              <a:buFont typeface="Arial" pitchFamily="34" charset="0"/>
              <a:buChar char="•"/>
              <a:defRPr/>
            </a:pPr>
            <a:r>
              <a:rPr lang="en-US" dirty="0">
                <a:solidFill>
                  <a:schemeClr val="tx2"/>
                </a:solidFill>
                <a:ea typeface="SimSun" pitchFamily="2" charset="-122"/>
              </a:rPr>
              <a:t>Tastes for products differ (cars, for example); countries might have comparative advantages in different sub-types of products</a:t>
            </a:r>
            <a:r>
              <a:rPr lang="en-US" dirty="0" smtClean="0">
                <a:solidFill>
                  <a:schemeClr val="tx2"/>
                </a:solidFill>
                <a:ea typeface="SimSun" pitchFamily="2" charset="-122"/>
              </a:rPr>
              <a:t>.</a:t>
            </a:r>
            <a:endParaRPr lang="en-US" dirty="0">
              <a:solidFill>
                <a:schemeClr val="tx2"/>
              </a:solidFill>
              <a:ea typeface="SimSun" pitchFamily="2" charset="-122"/>
            </a:endParaRPr>
          </a:p>
        </p:txBody>
      </p:sp>
    </p:spTree>
    <p:extLst>
      <p:ext uri="{BB962C8B-B14F-4D97-AF65-F5344CB8AC3E}">
        <p14:creationId xmlns:p14="http://schemas.microsoft.com/office/powerpoint/2010/main" val="220902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bad news about international trade?</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a:spcBef>
                <a:spcPct val="20000"/>
              </a:spcBef>
              <a:spcAft>
                <a:spcPts val="1200"/>
              </a:spcAft>
              <a:defRPr/>
            </a:pPr>
            <a:r>
              <a:rPr lang="en-US" dirty="0"/>
              <a:t>So far, we have made it appear that international trade is going to be good for everybody.</a:t>
            </a:r>
          </a:p>
          <a:p>
            <a:pPr>
              <a:spcBef>
                <a:spcPct val="20000"/>
              </a:spcBef>
              <a:spcAft>
                <a:spcPts val="1200"/>
              </a:spcAft>
              <a:defRPr/>
            </a:pPr>
            <a:r>
              <a:rPr lang="en-US" dirty="0">
                <a:solidFill>
                  <a:schemeClr val="tx2"/>
                </a:solidFill>
                <a:ea typeface="SimSun" pitchFamily="2" charset="-122"/>
              </a:rPr>
              <a:t>But this is true only on a national level.</a:t>
            </a:r>
          </a:p>
          <a:p>
            <a:pPr>
              <a:spcBef>
                <a:spcPct val="20000"/>
              </a:spcBef>
              <a:spcAft>
                <a:spcPts val="1200"/>
              </a:spcAft>
              <a:defRPr/>
            </a:pPr>
            <a:r>
              <a:rPr lang="en-US" dirty="0">
                <a:ea typeface="SimSun" pitchFamily="2" charset="-122"/>
              </a:rPr>
              <a:t>Some individual firms and consumers will lose out due to international trade; in our example:</a:t>
            </a:r>
          </a:p>
          <a:p>
            <a:pPr marL="342900" indent="-342900">
              <a:spcBef>
                <a:spcPct val="20000"/>
              </a:spcBef>
              <a:spcAft>
                <a:spcPts val="1200"/>
              </a:spcAft>
              <a:buFont typeface="Arial" pitchFamily="34" charset="0"/>
              <a:buChar char="•"/>
              <a:defRPr/>
            </a:pPr>
            <a:r>
              <a:rPr lang="en-US" dirty="0">
                <a:solidFill>
                  <a:schemeClr val="tx2"/>
                </a:solidFill>
                <a:ea typeface="SimSun" pitchFamily="2" charset="-122"/>
              </a:rPr>
              <a:t>Japanese tablet computer firms and their workers</a:t>
            </a:r>
          </a:p>
          <a:p>
            <a:pPr marL="342900" indent="-342900">
              <a:spcBef>
                <a:spcPct val="20000"/>
              </a:spcBef>
              <a:spcAft>
                <a:spcPts val="1200"/>
              </a:spcAft>
              <a:buFont typeface="Arial" pitchFamily="34" charset="0"/>
              <a:buChar char="•"/>
              <a:defRPr/>
            </a:pPr>
            <a:r>
              <a:rPr lang="en-US" dirty="0">
                <a:ea typeface="SimSun" pitchFamily="2" charset="-122"/>
              </a:rPr>
              <a:t>American cell phone firms and their workers</a:t>
            </a:r>
          </a:p>
          <a:p>
            <a:pPr>
              <a:spcBef>
                <a:spcPct val="20000"/>
              </a:spcBef>
              <a:spcAft>
                <a:spcPts val="1200"/>
              </a:spcAft>
              <a:defRPr/>
            </a:pPr>
            <a:r>
              <a:rPr lang="en-US" dirty="0">
                <a:ea typeface="SimSun" pitchFamily="2" charset="-122"/>
              </a:rPr>
              <a:t>These groups would likely ask their governments to implement protectionist measures like tariffs and </a:t>
            </a:r>
            <a:r>
              <a:rPr lang="en-US" b="1" i="1" dirty="0">
                <a:ea typeface="SimSun" pitchFamily="2" charset="-122"/>
              </a:rPr>
              <a:t>quotas</a:t>
            </a:r>
            <a:r>
              <a:rPr lang="en-US" dirty="0">
                <a:ea typeface="SimSun" pitchFamily="2" charset="-122"/>
              </a:rPr>
              <a:t>, in order to protect them from foreign competition.</a:t>
            </a:r>
          </a:p>
          <a:p>
            <a:pPr>
              <a:spcBef>
                <a:spcPct val="20000"/>
              </a:spcBef>
              <a:spcAft>
                <a:spcPts val="1200"/>
              </a:spcAft>
              <a:defRPr/>
            </a:pPr>
            <a:r>
              <a:rPr lang="en-US" b="1" dirty="0">
                <a:solidFill>
                  <a:schemeClr val="tx2"/>
                </a:solidFill>
                <a:ea typeface="SimSun" pitchFamily="2" charset="-122"/>
              </a:rPr>
              <a:t>Quota</a:t>
            </a:r>
            <a:r>
              <a:rPr lang="en-US" dirty="0">
                <a:solidFill>
                  <a:schemeClr val="tx2"/>
                </a:solidFill>
                <a:ea typeface="SimSun" pitchFamily="2" charset="-122"/>
              </a:rPr>
              <a:t>: A numerical limit a government imposes on the quantity of a good that can be imported into that country.</a:t>
            </a:r>
            <a:endParaRPr lang="en-US" b="1" dirty="0">
              <a:solidFill>
                <a:schemeClr val="tx2"/>
              </a:solidFill>
              <a:ea typeface="SimSun" pitchFamily="2" charset="-122"/>
            </a:endParaRPr>
          </a:p>
          <a:p>
            <a:endParaRPr lang="en-US" dirty="0"/>
          </a:p>
        </p:txBody>
      </p:sp>
    </p:spTree>
    <p:extLst>
      <p:ext uri="{BB962C8B-B14F-4D97-AF65-F5344CB8AC3E}">
        <p14:creationId xmlns:p14="http://schemas.microsoft.com/office/powerpoint/2010/main" val="410165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left)">
                                      <p:cBhvr>
                                        <p:cTn id="16" dur="500"/>
                                        <p:tgtEl>
                                          <p:spTgt spid="4">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left)">
                                      <p:cBhvr>
                                        <p:cTn id="20" dur="500"/>
                                        <p:tgtEl>
                                          <p:spTgt spid="4">
                                            <p:txEl>
                                              <p:pRg st="3" end="3"/>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wipe(left)">
                                      <p:cBhvr>
                                        <p:cTn id="24" dur="500"/>
                                        <p:tgtEl>
                                          <p:spTgt spid="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wipe(left)">
                                      <p:cBhvr>
                                        <p:cTn id="29" dur="500"/>
                                        <p:tgtEl>
                                          <p:spTgt spid="4">
                                            <p:txEl>
                                              <p:pRg st="5" end="5"/>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wipe(left)">
                                      <p:cBhvr>
                                        <p:cTn id="3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0" dirty="0"/>
              <a:t>Comparative Advantage and the Gains from International </a:t>
            </a:r>
            <a:r>
              <a:rPr lang="en-US" sz="3600" b="0" dirty="0" smtClean="0"/>
              <a:t>Trade</a:t>
            </a:r>
            <a:endParaRPr lang="en-US" sz="3600" dirty="0"/>
          </a:p>
        </p:txBody>
      </p:sp>
    </p:spTree>
    <p:extLst>
      <p:ext uri="{BB962C8B-B14F-4D97-AF65-F5344CB8AC3E}">
        <p14:creationId xmlns:p14="http://schemas.microsoft.com/office/powerpoint/2010/main" val="7405776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does comparative advantage come from?</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a:spcBef>
                <a:spcPct val="20000"/>
              </a:spcBef>
              <a:spcAft>
                <a:spcPts val="0"/>
              </a:spcAft>
              <a:defRPr/>
            </a:pPr>
            <a:r>
              <a:rPr lang="en-US" dirty="0"/>
              <a:t>Comparative advantage can derive from a variety of natural and man-made sources:</a:t>
            </a:r>
          </a:p>
          <a:p>
            <a:pPr marL="342900" indent="-342900">
              <a:spcBef>
                <a:spcPct val="20000"/>
              </a:spcBef>
              <a:spcAft>
                <a:spcPts val="0"/>
              </a:spcAft>
              <a:buFont typeface="Arial" pitchFamily="34" charset="0"/>
              <a:buChar char="•"/>
              <a:defRPr/>
            </a:pPr>
            <a:r>
              <a:rPr lang="en-US" b="1" dirty="0">
                <a:solidFill>
                  <a:schemeClr val="tx2"/>
                </a:solidFill>
                <a:ea typeface="SimSun" pitchFamily="2" charset="-122"/>
              </a:rPr>
              <a:t>Climate and natural resources</a:t>
            </a:r>
          </a:p>
          <a:p>
            <a:pPr>
              <a:spcBef>
                <a:spcPct val="20000"/>
              </a:spcBef>
              <a:spcAft>
                <a:spcPts val="0"/>
              </a:spcAft>
              <a:defRPr/>
            </a:pPr>
            <a:r>
              <a:rPr lang="en-US" dirty="0">
                <a:ea typeface="SimSun" pitchFamily="2" charset="-122"/>
              </a:rPr>
              <a:t>Some nations are better-suited to particular types of production; particularly important for agricultural goods.</a:t>
            </a:r>
            <a:endParaRPr lang="en-US" b="1" dirty="0">
              <a:ea typeface="SimSun" pitchFamily="2" charset="-122"/>
            </a:endParaRPr>
          </a:p>
          <a:p>
            <a:pPr marL="342900" indent="-342900">
              <a:spcBef>
                <a:spcPct val="20000"/>
              </a:spcBef>
              <a:spcAft>
                <a:spcPts val="0"/>
              </a:spcAft>
              <a:buFont typeface="Arial" pitchFamily="34" charset="0"/>
              <a:buChar char="•"/>
              <a:defRPr/>
            </a:pPr>
            <a:r>
              <a:rPr lang="en-US" b="1" dirty="0">
                <a:solidFill>
                  <a:schemeClr val="tx2"/>
                </a:solidFill>
                <a:ea typeface="SimSun" pitchFamily="2" charset="-122"/>
              </a:rPr>
              <a:t>Relative abundance of labor and/or capital</a:t>
            </a:r>
          </a:p>
          <a:p>
            <a:pPr>
              <a:spcBef>
                <a:spcPct val="20000"/>
              </a:spcBef>
              <a:spcAft>
                <a:spcPts val="0"/>
              </a:spcAft>
              <a:defRPr/>
            </a:pPr>
            <a:r>
              <a:rPr lang="en-US" dirty="0">
                <a:ea typeface="SimSun" pitchFamily="2" charset="-122"/>
              </a:rPr>
              <a:t>Some nations have lots of high- or low-skilled workers, or relatively much or little infrastructure.</a:t>
            </a:r>
          </a:p>
          <a:p>
            <a:pPr marL="342900" indent="-342900">
              <a:spcBef>
                <a:spcPct val="20000"/>
              </a:spcBef>
              <a:spcAft>
                <a:spcPts val="0"/>
              </a:spcAft>
              <a:buFont typeface="Arial" pitchFamily="34" charset="0"/>
              <a:buChar char="•"/>
              <a:defRPr/>
            </a:pPr>
            <a:r>
              <a:rPr lang="en-US" b="1" dirty="0">
                <a:solidFill>
                  <a:schemeClr val="tx2"/>
                </a:solidFill>
                <a:ea typeface="SimSun" pitchFamily="2" charset="-122"/>
              </a:rPr>
              <a:t>Technological differences</a:t>
            </a:r>
          </a:p>
          <a:p>
            <a:pPr>
              <a:spcBef>
                <a:spcPct val="20000"/>
              </a:spcBef>
              <a:spcAft>
                <a:spcPts val="0"/>
              </a:spcAft>
              <a:defRPr/>
            </a:pPr>
            <a:r>
              <a:rPr lang="en-US" dirty="0">
                <a:ea typeface="SimSun" pitchFamily="2" charset="-122"/>
              </a:rPr>
              <a:t>Technologies may not diffuse quickly or uniformly.</a:t>
            </a:r>
          </a:p>
          <a:p>
            <a:pPr marL="342900" indent="-342900">
              <a:spcBef>
                <a:spcPct val="20000"/>
              </a:spcBef>
              <a:spcAft>
                <a:spcPts val="0"/>
              </a:spcAft>
              <a:buFont typeface="Arial" pitchFamily="34" charset="0"/>
              <a:buChar char="•"/>
              <a:defRPr/>
            </a:pPr>
            <a:r>
              <a:rPr lang="en-US" b="1" dirty="0">
                <a:ea typeface="SimSun" pitchFamily="2" charset="-122"/>
              </a:rPr>
              <a:t>External economies</a:t>
            </a:r>
          </a:p>
          <a:p>
            <a:pPr>
              <a:spcBef>
                <a:spcPct val="20000"/>
              </a:spcBef>
              <a:spcAft>
                <a:spcPts val="0"/>
              </a:spcAft>
              <a:defRPr/>
            </a:pPr>
            <a:r>
              <a:rPr lang="en-US" dirty="0">
                <a:ea typeface="SimSun" pitchFamily="2" charset="-122"/>
              </a:rPr>
              <a:t>Reductions in a firm’s costs may result from an increase in the (local) size of that industry; think Silicon Valley, Hollywood, or Wall Street</a:t>
            </a:r>
            <a:r>
              <a:rPr lang="en-US" dirty="0" smtClean="0">
                <a:ea typeface="SimSun" pitchFamily="2" charset="-122"/>
              </a:rPr>
              <a:t>.</a:t>
            </a:r>
            <a:endParaRPr lang="en-US" dirty="0">
              <a:ea typeface="SimSun" pitchFamily="2" charset="-122"/>
            </a:endParaRPr>
          </a:p>
        </p:txBody>
      </p:sp>
    </p:spTree>
    <p:extLst>
      <p:ext uri="{BB962C8B-B14F-4D97-AF65-F5344CB8AC3E}">
        <p14:creationId xmlns:p14="http://schemas.microsoft.com/office/powerpoint/2010/main" val="271668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left)">
                                      <p:cBhvr>
                                        <p:cTn id="20" dur="500"/>
                                        <p:tgtEl>
                                          <p:spTgt spid="4">
                                            <p:txEl>
                                              <p:pRg st="3" end="3"/>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wipe(left)">
                                      <p:cBhvr>
                                        <p:cTn id="24" dur="500"/>
                                        <p:tgtEl>
                                          <p:spTgt spid="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wipe(left)">
                                      <p:cBhvr>
                                        <p:cTn id="29" dur="500"/>
                                        <p:tgtEl>
                                          <p:spTgt spid="4">
                                            <p:txEl>
                                              <p:pRg st="5" end="5"/>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wipe(left)">
                                      <p:cBhvr>
                                        <p:cTn id="33" dur="500"/>
                                        <p:tgtEl>
                                          <p:spTgt spid="4">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wipe(left)">
                                      <p:cBhvr>
                                        <p:cTn id="38" dur="500"/>
                                        <p:tgtEl>
                                          <p:spTgt spid="4">
                                            <p:txEl>
                                              <p:pRg st="7" end="7"/>
                                            </p:txEl>
                                          </p:spTgt>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wipe(left)">
                                      <p:cBhvr>
                                        <p:cTn id="4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Leaving New York is risky for financial firms</a:t>
            </a:r>
            <a:endParaRPr lang="en-US" sz="2800" dirty="0"/>
          </a:p>
        </p:txBody>
      </p:sp>
      <p:sp>
        <p:nvSpPr>
          <p:cNvPr id="4" name="Text Placeholder 2"/>
          <p:cNvSpPr txBox="1">
            <a:spLocks/>
          </p:cNvSpPr>
          <p:nvPr/>
        </p:nvSpPr>
        <p:spPr>
          <a:xfrm>
            <a:off x="152400" y="838200"/>
            <a:ext cx="5715000" cy="56388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Aft>
                <a:spcPts val="1200"/>
              </a:spcAft>
            </a:pPr>
            <a:r>
              <a:rPr lang="en-US" kern="0" smtClean="0"/>
              <a:t>In the early 19</a:t>
            </a:r>
            <a:r>
              <a:rPr lang="en-US" kern="0" baseline="30000" smtClean="0"/>
              <a:t>th</a:t>
            </a:r>
            <a:r>
              <a:rPr lang="en-US" kern="0" smtClean="0"/>
              <a:t> century, New York City benefited from the Erie Canal bringing commerce from upstate New York to the city.</a:t>
            </a:r>
          </a:p>
          <a:p>
            <a:pPr>
              <a:spcAft>
                <a:spcPts val="1200"/>
              </a:spcAft>
            </a:pPr>
            <a:r>
              <a:rPr lang="en-US" kern="0" smtClean="0"/>
              <a:t>Consequently, many financial firms (banks, traders, etc.) located in Manhattan.</a:t>
            </a:r>
          </a:p>
          <a:p>
            <a:pPr>
              <a:spcAft>
                <a:spcPts val="1200"/>
              </a:spcAft>
            </a:pPr>
            <a:r>
              <a:rPr lang="en-US" kern="0" smtClean="0"/>
              <a:t>Now there is no particular natural advantage for financial firms to locate in Manhattan.</a:t>
            </a:r>
          </a:p>
          <a:p>
            <a:pPr>
              <a:spcAft>
                <a:spcPts val="1200"/>
              </a:spcAft>
            </a:pPr>
            <a:r>
              <a:rPr lang="en-US" kern="0" smtClean="0"/>
              <a:t>But </a:t>
            </a:r>
            <a:r>
              <a:rPr lang="en-US" i="1" kern="0" smtClean="0"/>
              <a:t>proximity to similar firms</a:t>
            </a:r>
            <a:r>
              <a:rPr lang="en-US" kern="0" smtClean="0"/>
              <a:t> generates </a:t>
            </a:r>
            <a:r>
              <a:rPr lang="en-US" i="1" kern="0" smtClean="0"/>
              <a:t>external economies</a:t>
            </a:r>
            <a:r>
              <a:rPr lang="en-US" kern="0" smtClean="0"/>
              <a:t> for those firms.</a:t>
            </a:r>
          </a:p>
          <a:p>
            <a:pPr>
              <a:spcAft>
                <a:spcPts val="1200"/>
              </a:spcAft>
            </a:pPr>
            <a:r>
              <a:rPr lang="en-US" kern="0" smtClean="0"/>
              <a:t>If a financial firm chooses to locate out of Manhattan, it experiences higher costs of doing business with other firms located in Manhattan.</a:t>
            </a:r>
          </a:p>
          <a:p>
            <a:endParaRPr lang="en-US" kern="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295400"/>
            <a:ext cx="3200400" cy="4011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102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left)">
                                      <p:cBhvr>
                                        <p:cTn id="16" dur="500"/>
                                        <p:tgtEl>
                                          <p:spTgt spid="4">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left)">
                                      <p:cBhvr>
                                        <p:cTn id="20" dur="500"/>
                                        <p:tgtEl>
                                          <p:spTgt spid="4">
                                            <p:txEl>
                                              <p:pRg st="3" end="3"/>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wipe(left)">
                                      <p:cBhvr>
                                        <p:cTn id="2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Comparative advantage over time—U.S. electronics</a:t>
            </a:r>
            <a:endParaRPr lang="en-US" sz="2800" dirty="0"/>
          </a:p>
        </p:txBody>
      </p:sp>
      <p:sp>
        <p:nvSpPr>
          <p:cNvPr id="4" name="Text Placeholder 2"/>
          <p:cNvSpPr>
            <a:spLocks noGrp="1"/>
          </p:cNvSpPr>
          <p:nvPr>
            <p:ph type="body" sz="quarter" idx="11"/>
          </p:nvPr>
        </p:nvSpPr>
        <p:spPr>
          <a:xfrm>
            <a:off x="152400" y="838200"/>
            <a:ext cx="8839200" cy="5638800"/>
          </a:xfrm>
        </p:spPr>
        <p:txBody>
          <a:bodyPr/>
          <a:lstStyle/>
          <a:p>
            <a:pPr>
              <a:spcBef>
                <a:spcPct val="20000"/>
              </a:spcBef>
              <a:spcAft>
                <a:spcPts val="0"/>
              </a:spcAft>
              <a:defRPr/>
            </a:pPr>
            <a:r>
              <a:rPr lang="en-US" dirty="0"/>
              <a:t>For several decades, the U.S. had a comparative advantage in producing consumer electronics (TVs, radios, etc.), due to having modern factories and a skilled and experienced work force.</a:t>
            </a:r>
          </a:p>
          <a:p>
            <a:pPr>
              <a:spcBef>
                <a:spcPct val="20000"/>
              </a:spcBef>
              <a:spcAft>
                <a:spcPts val="0"/>
              </a:spcAft>
              <a:defRPr/>
            </a:pPr>
            <a:endParaRPr lang="en-US" dirty="0">
              <a:ea typeface="SimSun" pitchFamily="2" charset="-122"/>
            </a:endParaRPr>
          </a:p>
          <a:p>
            <a:pPr>
              <a:spcBef>
                <a:spcPct val="20000"/>
              </a:spcBef>
              <a:spcAft>
                <a:spcPts val="0"/>
              </a:spcAft>
              <a:defRPr/>
            </a:pPr>
            <a:r>
              <a:rPr lang="en-US" dirty="0">
                <a:ea typeface="SimSun" pitchFamily="2" charset="-122"/>
              </a:rPr>
              <a:t>Over time, other countries like Japan developed superior </a:t>
            </a:r>
            <a:r>
              <a:rPr lang="en-US" i="1" dirty="0">
                <a:ea typeface="SimSun" pitchFamily="2" charset="-122"/>
              </a:rPr>
              <a:t>process technologies</a:t>
            </a:r>
            <a:r>
              <a:rPr lang="en-US" dirty="0">
                <a:ea typeface="SimSun" pitchFamily="2" charset="-122"/>
              </a:rPr>
              <a:t>, allowing them to streamline production of these goods, and produce them cheaper than U.S. firms.</a:t>
            </a:r>
          </a:p>
          <a:p>
            <a:pPr>
              <a:spcBef>
                <a:spcPct val="20000"/>
              </a:spcBef>
              <a:spcAft>
                <a:spcPts val="0"/>
              </a:spcAft>
              <a:defRPr/>
            </a:pPr>
            <a:endParaRPr lang="en-US" dirty="0">
              <a:ea typeface="SimSun" pitchFamily="2" charset="-122"/>
            </a:endParaRPr>
          </a:p>
          <a:p>
            <a:pPr>
              <a:spcBef>
                <a:spcPct val="20000"/>
              </a:spcBef>
              <a:spcAft>
                <a:spcPts val="0"/>
              </a:spcAft>
              <a:defRPr/>
            </a:pPr>
            <a:r>
              <a:rPr lang="en-US" dirty="0">
                <a:ea typeface="SimSun" pitchFamily="2" charset="-122"/>
              </a:rPr>
              <a:t>Rising Asian wages are starting to drive the production of consumer electronic devices back to America, along with the high computer and software design requirements of many current consumer electronic devices</a:t>
            </a:r>
            <a:r>
              <a:rPr lang="en-US" dirty="0" smtClean="0">
                <a:ea typeface="SimSun" pitchFamily="2" charset="-122"/>
              </a:rPr>
              <a:t>.</a:t>
            </a:r>
          </a:p>
          <a:p>
            <a:pPr marL="342900" indent="-342900">
              <a:spcBef>
                <a:spcPct val="20000"/>
              </a:spcBef>
              <a:spcAft>
                <a:spcPts val="0"/>
              </a:spcAft>
              <a:buFont typeface="Arial" panose="020B0604020202020204" pitchFamily="34" charset="0"/>
              <a:buChar char="•"/>
              <a:defRPr/>
            </a:pPr>
            <a:r>
              <a:rPr lang="en-US" i="1" dirty="0" smtClean="0">
                <a:ea typeface="SimSun" pitchFamily="2" charset="-122"/>
              </a:rPr>
              <a:t>Example: In 2013, Apple announced that its redesigned Mac Pro would be assembled in the United States</a:t>
            </a:r>
            <a:endParaRPr lang="en-US" i="1" dirty="0">
              <a:ea typeface="SimSun" pitchFamily="2" charset="-122"/>
            </a:endParaRPr>
          </a:p>
        </p:txBody>
      </p:sp>
    </p:spTree>
    <p:extLst>
      <p:ext uri="{BB962C8B-B14F-4D97-AF65-F5344CB8AC3E}">
        <p14:creationId xmlns:p14="http://schemas.microsoft.com/office/powerpoint/2010/main" val="116222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down)">
                                      <p:cBhvr>
                                        <p:cTn id="11" dur="500"/>
                                        <p:tgtEl>
                                          <p:spTgt spid="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wipe(down)">
                                      <p:cBhvr>
                                        <p:cTn id="16" dur="500"/>
                                        <p:tgtEl>
                                          <p:spTgt spid="4">
                                            <p:txEl>
                                              <p:pRg st="4" end="4"/>
                                            </p:txEl>
                                          </p:spTgt>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wipe(down)">
                                      <p:cBhvr>
                                        <p:cTn id="2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66B3"/>
                </a:solidFill>
              </a:rPr>
              <a:t>Government Policies That Restrict International </a:t>
            </a:r>
            <a:r>
              <a:rPr lang="en-US" dirty="0" smtClean="0">
                <a:solidFill>
                  <a:srgbClr val="0066B3"/>
                </a:solidFill>
              </a:rPr>
              <a:t>Trade</a:t>
            </a:r>
            <a:endParaRPr lang="en-US" dirty="0"/>
          </a:p>
        </p:txBody>
      </p:sp>
      <p:sp>
        <p:nvSpPr>
          <p:cNvPr id="3" name="Content Placeholder 2"/>
          <p:cNvSpPr>
            <a:spLocks noGrp="1"/>
          </p:cNvSpPr>
          <p:nvPr>
            <p:ph sz="quarter" idx="10"/>
          </p:nvPr>
        </p:nvSpPr>
        <p:spPr/>
        <p:txBody>
          <a:bodyPr/>
          <a:lstStyle/>
          <a:p>
            <a:r>
              <a:rPr lang="en-US" dirty="0" smtClean="0"/>
              <a:t>9.4</a:t>
            </a:r>
            <a:endParaRPr lang="en-US" dirty="0"/>
          </a:p>
        </p:txBody>
      </p:sp>
      <p:sp>
        <p:nvSpPr>
          <p:cNvPr id="4" name="Text Placeholder 3"/>
          <p:cNvSpPr>
            <a:spLocks noGrp="1"/>
          </p:cNvSpPr>
          <p:nvPr>
            <p:ph type="body" sz="quarter" idx="11"/>
          </p:nvPr>
        </p:nvSpPr>
        <p:spPr/>
        <p:txBody>
          <a:bodyPr/>
          <a:lstStyle/>
          <a:p>
            <a:r>
              <a:rPr lang="en-US" dirty="0"/>
              <a:t>Analyze the economic effects of government policies that restrict international trade</a:t>
            </a:r>
            <a:r>
              <a:rPr lang="en-US" dirty="0" smtClean="0"/>
              <a:t>.</a:t>
            </a:r>
            <a:endParaRPr lang="en-US" dirty="0"/>
          </a:p>
        </p:txBody>
      </p:sp>
    </p:spTree>
    <p:extLst>
      <p:ext uri="{BB962C8B-B14F-4D97-AF65-F5344CB8AC3E}">
        <p14:creationId xmlns:p14="http://schemas.microsoft.com/office/powerpoint/2010/main" val="10580791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Surplus when trade is not allowed</a:t>
            </a:r>
            <a:endParaRPr lang="en-US" dirty="0"/>
          </a:p>
        </p:txBody>
      </p:sp>
      <p:sp>
        <p:nvSpPr>
          <p:cNvPr id="6" name="Text Placeholder 2"/>
          <p:cNvSpPr>
            <a:spLocks noGrp="1"/>
          </p:cNvSpPr>
          <p:nvPr>
            <p:ph type="body" sz="quarter" idx="11"/>
          </p:nvPr>
        </p:nvSpPr>
        <p:spPr>
          <a:xfrm>
            <a:off x="152400" y="838200"/>
            <a:ext cx="3733800" cy="5638800"/>
          </a:xfrm>
        </p:spPr>
        <p:txBody>
          <a:bodyPr/>
          <a:lstStyle/>
          <a:p>
            <a:r>
              <a:rPr lang="en-US" dirty="0"/>
              <a:t>If trade is not allowed in the U.S. market for ethanol, all domestic consumption will be met by domestic production.</a:t>
            </a:r>
          </a:p>
          <a:p>
            <a:endParaRPr lang="en-US" dirty="0"/>
          </a:p>
          <a:p>
            <a:r>
              <a:rPr lang="en-US" dirty="0"/>
              <a:t>Consumers who are willing to pay at least $2.00 per gallon purchase ethanol, and obtain consumer surplus</a:t>
            </a:r>
            <a:r>
              <a:rPr lang="en-US" dirty="0" smtClean="0"/>
              <a:t>.</a:t>
            </a:r>
          </a:p>
          <a:p>
            <a:endParaRPr lang="en-US" dirty="0"/>
          </a:p>
          <a:p>
            <a:r>
              <a:rPr lang="en-US" dirty="0"/>
              <a:t>Domestic producers with costs lower than $2.00 per gallon sell their ethanol, and obtain producer surplus</a:t>
            </a:r>
            <a:r>
              <a:rPr lang="en-US" dirty="0" smtClean="0"/>
              <a:t>.</a:t>
            </a:r>
            <a:endParaRPr lang="en-US" dirty="0"/>
          </a:p>
          <a:p>
            <a:endParaRPr lang="en-US" dirty="0"/>
          </a:p>
        </p:txBody>
      </p:sp>
      <p:sp>
        <p:nvSpPr>
          <p:cNvPr id="7" name="Text Placeholder 3"/>
          <p:cNvSpPr>
            <a:spLocks noGrp="1"/>
          </p:cNvSpPr>
          <p:nvPr>
            <p:ph type="body" sz="quarter" idx="12"/>
          </p:nvPr>
        </p:nvSpPr>
        <p:spPr>
          <a:xfrm>
            <a:off x="5867400" y="5562600"/>
            <a:ext cx="2290763" cy="449263"/>
          </a:xfrm>
        </p:spPr>
        <p:txBody>
          <a:bodyPr/>
          <a:lstStyle/>
          <a:p>
            <a:r>
              <a:rPr lang="en-US" dirty="0" smtClean="0"/>
              <a:t>The U.S. market for ethanol under autarky</a:t>
            </a:r>
            <a:endParaRPr lang="en-US" dirty="0"/>
          </a:p>
        </p:txBody>
      </p:sp>
      <p:sp>
        <p:nvSpPr>
          <p:cNvPr id="8" name="Text Placeholder 4"/>
          <p:cNvSpPr>
            <a:spLocks noGrp="1"/>
          </p:cNvSpPr>
          <p:nvPr>
            <p:ph type="body" sz="quarter" idx="13"/>
          </p:nvPr>
        </p:nvSpPr>
        <p:spPr>
          <a:xfrm>
            <a:off x="4533900" y="5562600"/>
            <a:ext cx="1352550" cy="381000"/>
          </a:xfrm>
        </p:spPr>
        <p:txBody>
          <a:bodyPr/>
          <a:lstStyle/>
          <a:p>
            <a:r>
              <a:rPr lang="en-US" dirty="0" smtClean="0"/>
              <a:t>Figure 9.4</a:t>
            </a:r>
            <a:endParaRPr lang="en-US" dirty="0"/>
          </a:p>
        </p:txBody>
      </p:sp>
      <p:pic>
        <p:nvPicPr>
          <p:cNvPr id="9" name="Picture 8" descr="Fig8-4-ppt-6"/>
          <p:cNvPicPr>
            <a:picLocks noChangeAspect="1" noChangeArrowheads="1"/>
          </p:cNvPicPr>
          <p:nvPr/>
        </p:nvPicPr>
        <p:blipFill>
          <a:blip r:embed="rId3"/>
          <a:srcRect/>
          <a:stretch>
            <a:fillRect/>
          </a:stretch>
        </p:blipFill>
        <p:spPr bwMode="auto">
          <a:xfrm>
            <a:off x="3568700" y="1709738"/>
            <a:ext cx="5127625" cy="3756025"/>
          </a:xfrm>
          <a:prstGeom prst="rect">
            <a:avLst/>
          </a:prstGeom>
          <a:noFill/>
          <a:ln w="9525">
            <a:noFill/>
            <a:miter lim="800000"/>
            <a:headEnd/>
            <a:tailEnd/>
          </a:ln>
        </p:spPr>
      </p:pic>
      <p:pic>
        <p:nvPicPr>
          <p:cNvPr id="10" name="Picture 9" descr="Fig8-4-ppt-4"/>
          <p:cNvPicPr>
            <a:picLocks noChangeAspect="1" noChangeArrowheads="1"/>
          </p:cNvPicPr>
          <p:nvPr/>
        </p:nvPicPr>
        <p:blipFill>
          <a:blip r:embed="rId4"/>
          <a:srcRect/>
          <a:stretch>
            <a:fillRect/>
          </a:stretch>
        </p:blipFill>
        <p:spPr bwMode="auto">
          <a:xfrm>
            <a:off x="3568700" y="1709738"/>
            <a:ext cx="5127625" cy="3756025"/>
          </a:xfrm>
          <a:prstGeom prst="rect">
            <a:avLst/>
          </a:prstGeom>
          <a:noFill/>
          <a:ln w="9525">
            <a:noFill/>
            <a:miter lim="800000"/>
            <a:headEnd/>
            <a:tailEnd/>
          </a:ln>
        </p:spPr>
      </p:pic>
      <p:pic>
        <p:nvPicPr>
          <p:cNvPr id="11" name="Picture 10" descr="Fig8-4-ppt-1"/>
          <p:cNvPicPr>
            <a:picLocks noChangeAspect="1" noChangeArrowheads="1"/>
          </p:cNvPicPr>
          <p:nvPr/>
        </p:nvPicPr>
        <p:blipFill>
          <a:blip r:embed="rId5"/>
          <a:srcRect/>
          <a:stretch>
            <a:fillRect/>
          </a:stretch>
        </p:blipFill>
        <p:spPr bwMode="auto">
          <a:xfrm>
            <a:off x="3568700" y="1709738"/>
            <a:ext cx="5127625" cy="3756025"/>
          </a:xfrm>
          <a:prstGeom prst="rect">
            <a:avLst/>
          </a:prstGeom>
          <a:noFill/>
          <a:ln w="9525">
            <a:noFill/>
            <a:miter lim="800000"/>
            <a:headEnd/>
            <a:tailEnd/>
          </a:ln>
        </p:spPr>
      </p:pic>
      <p:pic>
        <p:nvPicPr>
          <p:cNvPr id="12" name="Picture 11" descr="Fig8-4-ppt-2"/>
          <p:cNvPicPr>
            <a:picLocks noChangeAspect="1" noChangeArrowheads="1"/>
          </p:cNvPicPr>
          <p:nvPr/>
        </p:nvPicPr>
        <p:blipFill>
          <a:blip r:embed="rId6"/>
          <a:srcRect/>
          <a:stretch>
            <a:fillRect/>
          </a:stretch>
        </p:blipFill>
        <p:spPr bwMode="auto">
          <a:xfrm>
            <a:off x="3568700" y="1709738"/>
            <a:ext cx="5127625" cy="3756025"/>
          </a:xfrm>
          <a:prstGeom prst="rect">
            <a:avLst/>
          </a:prstGeom>
          <a:noFill/>
          <a:ln w="9525">
            <a:noFill/>
            <a:miter lim="800000"/>
            <a:headEnd/>
            <a:tailEnd/>
          </a:ln>
        </p:spPr>
      </p:pic>
      <p:pic>
        <p:nvPicPr>
          <p:cNvPr id="13" name="Picture 12" descr="Fig8-4-ppt-3"/>
          <p:cNvPicPr>
            <a:picLocks noChangeAspect="1" noChangeArrowheads="1"/>
          </p:cNvPicPr>
          <p:nvPr/>
        </p:nvPicPr>
        <p:blipFill>
          <a:blip r:embed="rId7"/>
          <a:srcRect/>
          <a:stretch>
            <a:fillRect/>
          </a:stretch>
        </p:blipFill>
        <p:spPr bwMode="auto">
          <a:xfrm>
            <a:off x="3568700" y="1709738"/>
            <a:ext cx="5127625" cy="3756025"/>
          </a:xfrm>
          <a:prstGeom prst="rect">
            <a:avLst/>
          </a:prstGeom>
          <a:noFill/>
          <a:ln w="9525">
            <a:noFill/>
            <a:miter lim="800000"/>
            <a:headEnd/>
            <a:tailEnd/>
          </a:ln>
        </p:spPr>
      </p:pic>
      <p:pic>
        <p:nvPicPr>
          <p:cNvPr id="14" name="Picture 13" descr="Fig8-4-ppt-5"/>
          <p:cNvPicPr>
            <a:picLocks noChangeAspect="1" noChangeArrowheads="1"/>
          </p:cNvPicPr>
          <p:nvPr/>
        </p:nvPicPr>
        <p:blipFill>
          <a:blip r:embed="rId8"/>
          <a:srcRect/>
          <a:stretch>
            <a:fillRect/>
          </a:stretch>
        </p:blipFill>
        <p:spPr bwMode="auto">
          <a:xfrm>
            <a:off x="3568700" y="1709738"/>
            <a:ext cx="5127625" cy="3756025"/>
          </a:xfrm>
          <a:prstGeom prst="rect">
            <a:avLst/>
          </a:prstGeom>
          <a:noFill/>
          <a:ln w="9525">
            <a:noFill/>
            <a:miter lim="800000"/>
            <a:headEnd/>
            <a:tailEnd/>
          </a:ln>
        </p:spPr>
      </p:pic>
      <p:pic>
        <p:nvPicPr>
          <p:cNvPr id="15" name="Picture 14" descr="Fig8-4-ppt-7"/>
          <p:cNvPicPr>
            <a:picLocks noChangeAspect="1" noChangeArrowheads="1"/>
          </p:cNvPicPr>
          <p:nvPr/>
        </p:nvPicPr>
        <p:blipFill>
          <a:blip r:embed="rId9"/>
          <a:srcRect/>
          <a:stretch>
            <a:fillRect/>
          </a:stretch>
        </p:blipFill>
        <p:spPr bwMode="auto">
          <a:xfrm>
            <a:off x="3568700" y="1709738"/>
            <a:ext cx="5127625" cy="3756025"/>
          </a:xfrm>
          <a:prstGeom prst="rect">
            <a:avLst/>
          </a:prstGeom>
          <a:noFill/>
          <a:ln w="9525">
            <a:noFill/>
            <a:miter lim="800000"/>
            <a:headEnd/>
            <a:tailEnd/>
          </a:ln>
        </p:spPr>
      </p:pic>
    </p:spTree>
    <p:extLst>
      <p:ext uri="{BB962C8B-B14F-4D97-AF65-F5344CB8AC3E}">
        <p14:creationId xmlns:p14="http://schemas.microsoft.com/office/powerpoint/2010/main" val="310687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1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wipe(left)">
                                      <p:cBhvr>
                                        <p:cTn id="24" dur="500"/>
                                        <p:tgtEl>
                                          <p:spTgt spid="6">
                                            <p:txEl>
                                              <p:pRg st="2" end="2"/>
                                            </p:txEl>
                                          </p:spTgt>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1000"/>
                                        <p:tgtEl>
                                          <p:spTgt spid="10"/>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1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wipe(left)">
                                      <p:cBhvr>
                                        <p:cTn id="37" dur="500"/>
                                        <p:tgtEl>
                                          <p:spTgt spid="6">
                                            <p:txEl>
                                              <p:pRg st="4" end="4"/>
                                            </p:txEl>
                                          </p:spTgt>
                                        </p:tgtEl>
                                      </p:cBhvr>
                                    </p:animEffect>
                                  </p:childTnLst>
                                </p:cTn>
                              </p:par>
                            </p:childTnLst>
                          </p:cTn>
                        </p:par>
                        <p:par>
                          <p:cTn id="38" fill="hold">
                            <p:stCondLst>
                              <p:cond delay="500"/>
                            </p:stCondLst>
                            <p:childTnLst>
                              <p:par>
                                <p:cTn id="39" presetID="22" presetClass="entr" presetSubtype="1"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up)">
                                      <p:cBhvr>
                                        <p:cTn id="41" dur="1000"/>
                                        <p:tgtEl>
                                          <p:spTgt spid="9"/>
                                        </p:tgtEl>
                                      </p:cBhvr>
                                    </p:animEffect>
                                  </p:childTnLst>
                                </p:cTn>
                              </p:par>
                            </p:childTnLst>
                          </p:cTn>
                        </p:par>
                        <p:par>
                          <p:cTn id="42" fill="hold">
                            <p:stCondLst>
                              <p:cond delay="1500"/>
                            </p:stCondLst>
                            <p:childTnLst>
                              <p:par>
                                <p:cTn id="43" presetID="22" presetClass="entr" presetSubtype="8"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Joining the world ethanol market</a:t>
            </a:r>
            <a:endParaRPr lang="en-US" dirty="0"/>
          </a:p>
        </p:txBody>
      </p:sp>
      <p:sp>
        <p:nvSpPr>
          <p:cNvPr id="4" name="Text Placeholder 2"/>
          <p:cNvSpPr>
            <a:spLocks noGrp="1"/>
          </p:cNvSpPr>
          <p:nvPr>
            <p:ph type="body" sz="quarter" idx="11"/>
          </p:nvPr>
        </p:nvSpPr>
        <p:spPr>
          <a:xfrm>
            <a:off x="152400" y="838200"/>
            <a:ext cx="8839200" cy="5638800"/>
          </a:xfrm>
        </p:spPr>
        <p:txBody>
          <a:bodyPr/>
          <a:lstStyle/>
          <a:p>
            <a:r>
              <a:rPr lang="en-US" dirty="0"/>
              <a:t>Now suppose the American government decides to open up imports and/or exports of ethanol.</a:t>
            </a:r>
          </a:p>
          <a:p>
            <a:endParaRPr lang="en-US" dirty="0"/>
          </a:p>
          <a:p>
            <a:r>
              <a:rPr lang="en-US" dirty="0"/>
              <a:t>Assume that the world price of gasoline is $1.00 per gallon:</a:t>
            </a:r>
          </a:p>
          <a:p>
            <a:pPr marL="342900" indent="-342900">
              <a:buFont typeface="Arial" pitchFamily="34" charset="0"/>
              <a:buChar char="•"/>
            </a:pPr>
            <a:r>
              <a:rPr lang="en-US" dirty="0"/>
              <a:t>American will import ethanol.</a:t>
            </a:r>
          </a:p>
          <a:p>
            <a:pPr marL="342900" indent="-342900">
              <a:buFont typeface="Arial" pitchFamily="34" charset="0"/>
              <a:buChar char="•"/>
            </a:pPr>
            <a:r>
              <a:rPr lang="en-US" dirty="0"/>
              <a:t>American consumers will benefit from cheaper ethanol.</a:t>
            </a:r>
          </a:p>
          <a:p>
            <a:pPr marL="342900" indent="-342900">
              <a:buFont typeface="Arial" pitchFamily="34" charset="0"/>
              <a:buChar char="•"/>
            </a:pPr>
            <a:r>
              <a:rPr lang="en-US" dirty="0"/>
              <a:t>American ethanol producers will suffer, with a lower price.</a:t>
            </a:r>
          </a:p>
          <a:p>
            <a:pPr marL="342900" indent="-342900">
              <a:buFont typeface="Arial" pitchFamily="34" charset="0"/>
              <a:buChar char="•"/>
            </a:pPr>
            <a:endParaRPr lang="en-US" dirty="0"/>
          </a:p>
          <a:p>
            <a:r>
              <a:rPr lang="en-US" dirty="0"/>
              <a:t>How can we decide whether allowing </a:t>
            </a:r>
            <a:r>
              <a:rPr lang="en-US" b="1" i="1" dirty="0"/>
              <a:t>free trade</a:t>
            </a:r>
            <a:r>
              <a:rPr lang="en-US" dirty="0"/>
              <a:t> makes Americans better off overall?</a:t>
            </a:r>
          </a:p>
          <a:p>
            <a:r>
              <a:rPr lang="en-US" i="1" dirty="0"/>
              <a:t>By comparing the economic surplus in the market with and without free trade.</a:t>
            </a:r>
            <a:endParaRPr lang="en-US" dirty="0"/>
          </a:p>
          <a:p>
            <a:r>
              <a:rPr lang="en-US" b="1" dirty="0" smtClean="0"/>
              <a:t>Free </a:t>
            </a:r>
            <a:r>
              <a:rPr lang="en-US" b="1" dirty="0"/>
              <a:t>trade</a:t>
            </a:r>
            <a:r>
              <a:rPr lang="en-US" dirty="0"/>
              <a:t>: Trade between countries that is without government restrictions</a:t>
            </a:r>
            <a:r>
              <a:rPr lang="en-US" dirty="0" smtClean="0"/>
              <a:t>.</a:t>
            </a:r>
            <a:endParaRPr lang="en-US" dirty="0"/>
          </a:p>
        </p:txBody>
      </p:sp>
    </p:spTree>
    <p:extLst>
      <p:ext uri="{BB962C8B-B14F-4D97-AF65-F5344CB8AC3E}">
        <p14:creationId xmlns:p14="http://schemas.microsoft.com/office/powerpoint/2010/main" val="117390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down)">
                                      <p:cBhvr>
                                        <p:cTn id="11" dur="500"/>
                                        <p:tgtEl>
                                          <p:spTgt spid="4">
                                            <p:txEl>
                                              <p:pRg st="2" end="2"/>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wipe(down)">
                                      <p:cBhvr>
                                        <p:cTn id="15" dur="500"/>
                                        <p:tgtEl>
                                          <p:spTgt spid="4">
                                            <p:txEl>
                                              <p:pRg st="3" end="3"/>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wipe(down)">
                                      <p:cBhvr>
                                        <p:cTn id="23" dur="500"/>
                                        <p:tgtEl>
                                          <p:spTgt spid="4">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wipe(down)">
                                      <p:cBhvr>
                                        <p:cTn id="28" dur="500"/>
                                        <p:tgtEl>
                                          <p:spTgt spid="4">
                                            <p:txEl>
                                              <p:pRg st="7" end="7"/>
                                            </p:txEl>
                                          </p:spTgt>
                                        </p:tgtEl>
                                      </p:cBhvr>
                                    </p:animEffect>
                                  </p:childTnLst>
                                </p:cTn>
                              </p:par>
                            </p:childTnLst>
                          </p:cTn>
                        </p:par>
                        <p:par>
                          <p:cTn id="29" fill="hold">
                            <p:stCondLst>
                              <p:cond delay="500"/>
                            </p:stCondLst>
                            <p:childTnLst>
                              <p:par>
                                <p:cTn id="30" presetID="22" presetClass="entr" presetSubtype="4" fill="hold" nodeType="after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wipe(down)">
                                      <p:cBhvr>
                                        <p:cTn id="32" dur="500"/>
                                        <p:tgtEl>
                                          <p:spTgt spid="4">
                                            <p:txEl>
                                              <p:pRg st="8" end="8"/>
                                            </p:txEl>
                                          </p:spTgt>
                                        </p:tgtEl>
                                      </p:cBhvr>
                                    </p:animEffect>
                                  </p:childTnLst>
                                </p:cTn>
                              </p:par>
                            </p:childTnLst>
                          </p:cTn>
                        </p:par>
                        <p:par>
                          <p:cTn id="33" fill="hold">
                            <p:stCondLst>
                              <p:cond delay="1000"/>
                            </p:stCondLst>
                            <p:childTnLst>
                              <p:par>
                                <p:cTn id="34" presetID="22" presetClass="entr" presetSubtype="4" fill="hold" nodeType="afterEffect">
                                  <p:stCondLst>
                                    <p:cond delay="0"/>
                                  </p:stCondLst>
                                  <p:childTnLst>
                                    <p:set>
                                      <p:cBhvr>
                                        <p:cTn id="35" dur="1" fill="hold">
                                          <p:stCondLst>
                                            <p:cond delay="0"/>
                                          </p:stCondLst>
                                        </p:cTn>
                                        <p:tgtEl>
                                          <p:spTgt spid="4">
                                            <p:txEl>
                                              <p:pRg st="9" end="9"/>
                                            </p:txEl>
                                          </p:spTgt>
                                        </p:tgtEl>
                                        <p:attrNameLst>
                                          <p:attrName>style.visibility</p:attrName>
                                        </p:attrNameLst>
                                      </p:cBhvr>
                                      <p:to>
                                        <p:strVal val="visible"/>
                                      </p:to>
                                    </p:set>
                                    <p:animEffect transition="in" filter="wipe(down)">
                                      <p:cBhvr>
                                        <p:cTn id="36"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in economic surplus due to trade</a:t>
            </a:r>
            <a:endParaRPr lang="en-US" dirty="0"/>
          </a:p>
        </p:txBody>
      </p:sp>
      <p:sp>
        <p:nvSpPr>
          <p:cNvPr id="6" name="Text Placeholder 2"/>
          <p:cNvSpPr>
            <a:spLocks noGrp="1"/>
          </p:cNvSpPr>
          <p:nvPr>
            <p:ph type="body" sz="quarter" idx="11"/>
          </p:nvPr>
        </p:nvSpPr>
        <p:spPr>
          <a:xfrm>
            <a:off x="152400" y="838200"/>
            <a:ext cx="3787352" cy="5638800"/>
          </a:xfrm>
        </p:spPr>
        <p:txBody>
          <a:bodyPr/>
          <a:lstStyle/>
          <a:p>
            <a:pPr>
              <a:spcBef>
                <a:spcPts val="1200"/>
              </a:spcBef>
            </a:pPr>
            <a:r>
              <a:rPr lang="en-US" dirty="0"/>
              <a:t>When imports are allowed, price falls to $1.00 per gallon.</a:t>
            </a:r>
          </a:p>
          <a:p>
            <a:pPr>
              <a:spcBef>
                <a:spcPts val="1200"/>
              </a:spcBef>
            </a:pPr>
            <a:r>
              <a:rPr lang="en-US" dirty="0"/>
              <a:t>U.S. production falls to 3.0 billion; U.S. consumption rises to 9.0 billion.</a:t>
            </a:r>
          </a:p>
          <a:p>
            <a:pPr>
              <a:spcBef>
                <a:spcPts val="1200"/>
              </a:spcBef>
            </a:pPr>
            <a:r>
              <a:rPr lang="en-US" dirty="0"/>
              <a:t>Hence 6.0 million gallons are imported.</a:t>
            </a:r>
          </a:p>
          <a:p>
            <a:pPr>
              <a:spcBef>
                <a:spcPts val="1200"/>
              </a:spcBef>
            </a:pPr>
            <a:r>
              <a:rPr lang="en-US" dirty="0" smtClean="0"/>
              <a:t>Consumer </a:t>
            </a:r>
            <a:r>
              <a:rPr lang="en-US" dirty="0"/>
              <a:t>surplus rises to A+B+C+D.</a:t>
            </a:r>
          </a:p>
          <a:p>
            <a:pPr>
              <a:spcBef>
                <a:spcPts val="1200"/>
              </a:spcBef>
            </a:pPr>
            <a:r>
              <a:rPr lang="en-US" dirty="0"/>
              <a:t>Producer surplus falls to E.</a:t>
            </a:r>
          </a:p>
          <a:p>
            <a:pPr>
              <a:spcBef>
                <a:spcPts val="1200"/>
              </a:spcBef>
            </a:pPr>
            <a:r>
              <a:rPr lang="en-US" dirty="0" smtClean="0"/>
              <a:t>Overall</a:t>
            </a:r>
            <a:r>
              <a:rPr lang="en-US" dirty="0"/>
              <a:t>, economic surplus rises; the gains to consumers outweigh the losses to producers</a:t>
            </a:r>
            <a:r>
              <a:rPr lang="en-US" dirty="0" smtClean="0"/>
              <a:t>.</a:t>
            </a:r>
            <a:endParaRPr lang="en-US" dirty="0"/>
          </a:p>
        </p:txBody>
      </p:sp>
      <p:sp>
        <p:nvSpPr>
          <p:cNvPr id="7" name="Text Placeholder 3"/>
          <p:cNvSpPr>
            <a:spLocks noGrp="1"/>
          </p:cNvSpPr>
          <p:nvPr>
            <p:ph type="body" sz="quarter" idx="12"/>
          </p:nvPr>
        </p:nvSpPr>
        <p:spPr>
          <a:xfrm>
            <a:off x="6700837" y="6103937"/>
            <a:ext cx="2290763" cy="449263"/>
          </a:xfrm>
        </p:spPr>
        <p:txBody>
          <a:bodyPr/>
          <a:lstStyle/>
          <a:p>
            <a:r>
              <a:rPr lang="en-US" dirty="0" smtClean="0"/>
              <a:t>The effect of imports on the U.S. ethanol market</a:t>
            </a:r>
            <a:endParaRPr lang="en-US" dirty="0"/>
          </a:p>
        </p:txBody>
      </p:sp>
      <p:sp>
        <p:nvSpPr>
          <p:cNvPr id="8" name="Text Placeholder 4"/>
          <p:cNvSpPr>
            <a:spLocks noGrp="1"/>
          </p:cNvSpPr>
          <p:nvPr>
            <p:ph type="body" sz="quarter" idx="13"/>
          </p:nvPr>
        </p:nvSpPr>
        <p:spPr>
          <a:xfrm>
            <a:off x="5367337" y="6103937"/>
            <a:ext cx="1352550" cy="381000"/>
          </a:xfrm>
        </p:spPr>
        <p:txBody>
          <a:bodyPr/>
          <a:lstStyle/>
          <a:p>
            <a:r>
              <a:rPr lang="en-US" dirty="0" smtClean="0"/>
              <a:t>Figure 9.5</a:t>
            </a:r>
            <a:endParaRPr lang="en-US" dirty="0"/>
          </a:p>
        </p:txBody>
      </p:sp>
      <p:pic>
        <p:nvPicPr>
          <p:cNvPr id="9" name="Picture 25" descr="Fig8-5-ppt-8"/>
          <p:cNvPicPr>
            <a:picLocks noChangeAspect="1" noChangeArrowheads="1"/>
          </p:cNvPicPr>
          <p:nvPr/>
        </p:nvPicPr>
        <p:blipFill rotWithShape="1">
          <a:blip r:embed="rId3"/>
          <a:srcRect l="53984" b="72249"/>
          <a:stretch/>
        </p:blipFill>
        <p:spPr bwMode="auto">
          <a:xfrm>
            <a:off x="3939752" y="4648200"/>
            <a:ext cx="5138115" cy="1579562"/>
          </a:xfrm>
          <a:prstGeom prst="rect">
            <a:avLst/>
          </a:prstGeom>
          <a:noFill/>
          <a:ln w="9525">
            <a:noFill/>
            <a:miter lim="800000"/>
            <a:headEnd/>
            <a:tailEnd/>
          </a:ln>
        </p:spPr>
      </p:pic>
      <p:pic>
        <p:nvPicPr>
          <p:cNvPr id="10" name="Picture 16" descr="Fig8-5-ppt-7"/>
          <p:cNvPicPr>
            <a:picLocks noChangeAspect="1" noChangeArrowheads="1"/>
          </p:cNvPicPr>
          <p:nvPr/>
        </p:nvPicPr>
        <p:blipFill rotWithShape="1">
          <a:blip r:embed="rId4"/>
          <a:srcRect r="30522"/>
          <a:stretch/>
        </p:blipFill>
        <p:spPr bwMode="auto">
          <a:xfrm>
            <a:off x="3651250" y="833438"/>
            <a:ext cx="5426617" cy="3981450"/>
          </a:xfrm>
          <a:prstGeom prst="rect">
            <a:avLst/>
          </a:prstGeom>
          <a:noFill/>
          <a:ln w="9525">
            <a:noFill/>
            <a:miter lim="800000"/>
            <a:headEnd/>
            <a:tailEnd/>
          </a:ln>
        </p:spPr>
      </p:pic>
      <p:pic>
        <p:nvPicPr>
          <p:cNvPr id="11" name="Picture 17" descr="Fig8-5-ppt-6"/>
          <p:cNvPicPr>
            <a:picLocks noChangeAspect="1" noChangeArrowheads="1"/>
          </p:cNvPicPr>
          <p:nvPr/>
        </p:nvPicPr>
        <p:blipFill rotWithShape="1">
          <a:blip r:embed="rId5"/>
          <a:srcRect r="30522"/>
          <a:stretch/>
        </p:blipFill>
        <p:spPr bwMode="auto">
          <a:xfrm>
            <a:off x="3651250" y="833438"/>
            <a:ext cx="5426617" cy="3981450"/>
          </a:xfrm>
          <a:prstGeom prst="rect">
            <a:avLst/>
          </a:prstGeom>
          <a:noFill/>
          <a:ln w="9525">
            <a:noFill/>
            <a:miter lim="800000"/>
            <a:headEnd/>
            <a:tailEnd/>
          </a:ln>
        </p:spPr>
      </p:pic>
      <p:pic>
        <p:nvPicPr>
          <p:cNvPr id="12" name="Picture 18" descr="Fig8-5-ppt-5"/>
          <p:cNvPicPr>
            <a:picLocks noChangeAspect="1" noChangeArrowheads="1"/>
          </p:cNvPicPr>
          <p:nvPr/>
        </p:nvPicPr>
        <p:blipFill rotWithShape="1">
          <a:blip r:embed="rId6"/>
          <a:srcRect r="30522"/>
          <a:stretch/>
        </p:blipFill>
        <p:spPr bwMode="auto">
          <a:xfrm>
            <a:off x="3651250" y="833438"/>
            <a:ext cx="5426617" cy="3981450"/>
          </a:xfrm>
          <a:prstGeom prst="rect">
            <a:avLst/>
          </a:prstGeom>
          <a:noFill/>
          <a:ln w="9525">
            <a:noFill/>
            <a:miter lim="800000"/>
            <a:headEnd/>
            <a:tailEnd/>
          </a:ln>
        </p:spPr>
      </p:pic>
      <p:pic>
        <p:nvPicPr>
          <p:cNvPr id="13" name="Picture 19" descr="Fig8-5-ppt-1"/>
          <p:cNvPicPr>
            <a:picLocks noChangeAspect="1" noChangeArrowheads="1"/>
          </p:cNvPicPr>
          <p:nvPr/>
        </p:nvPicPr>
        <p:blipFill rotWithShape="1">
          <a:blip r:embed="rId7"/>
          <a:srcRect r="30522"/>
          <a:stretch/>
        </p:blipFill>
        <p:spPr bwMode="auto">
          <a:xfrm>
            <a:off x="3651250" y="833438"/>
            <a:ext cx="5426617" cy="3981450"/>
          </a:xfrm>
          <a:prstGeom prst="rect">
            <a:avLst/>
          </a:prstGeom>
          <a:noFill/>
          <a:ln w="9525">
            <a:noFill/>
            <a:miter lim="800000"/>
            <a:headEnd/>
            <a:tailEnd/>
          </a:ln>
        </p:spPr>
      </p:pic>
      <p:pic>
        <p:nvPicPr>
          <p:cNvPr id="14" name="Picture 20" descr="Fig8-5-ppt-2"/>
          <p:cNvPicPr>
            <a:picLocks noChangeAspect="1" noChangeArrowheads="1"/>
          </p:cNvPicPr>
          <p:nvPr/>
        </p:nvPicPr>
        <p:blipFill rotWithShape="1">
          <a:blip r:embed="rId8"/>
          <a:srcRect r="30522"/>
          <a:stretch/>
        </p:blipFill>
        <p:spPr bwMode="auto">
          <a:xfrm>
            <a:off x="3651250" y="833438"/>
            <a:ext cx="5426617" cy="3981450"/>
          </a:xfrm>
          <a:prstGeom prst="rect">
            <a:avLst/>
          </a:prstGeom>
          <a:noFill/>
          <a:ln w="9525">
            <a:noFill/>
            <a:miter lim="800000"/>
            <a:headEnd/>
            <a:tailEnd/>
          </a:ln>
        </p:spPr>
      </p:pic>
      <p:pic>
        <p:nvPicPr>
          <p:cNvPr id="15" name="Picture 21" descr="Fig8-5-ppt-3"/>
          <p:cNvPicPr>
            <a:picLocks noChangeAspect="1" noChangeArrowheads="1"/>
          </p:cNvPicPr>
          <p:nvPr/>
        </p:nvPicPr>
        <p:blipFill rotWithShape="1">
          <a:blip r:embed="rId9"/>
          <a:srcRect r="30522"/>
          <a:stretch/>
        </p:blipFill>
        <p:spPr bwMode="auto">
          <a:xfrm>
            <a:off x="3651250" y="833438"/>
            <a:ext cx="5426617" cy="3981450"/>
          </a:xfrm>
          <a:prstGeom prst="rect">
            <a:avLst/>
          </a:prstGeom>
          <a:noFill/>
          <a:ln w="9525">
            <a:noFill/>
            <a:miter lim="800000"/>
            <a:headEnd/>
            <a:tailEnd/>
          </a:ln>
        </p:spPr>
      </p:pic>
      <p:pic>
        <p:nvPicPr>
          <p:cNvPr id="16" name="Picture 22" descr="Fig8-5-ppt-4"/>
          <p:cNvPicPr>
            <a:picLocks noChangeAspect="1" noChangeArrowheads="1"/>
          </p:cNvPicPr>
          <p:nvPr/>
        </p:nvPicPr>
        <p:blipFill rotWithShape="1">
          <a:blip r:embed="rId10"/>
          <a:srcRect r="30522"/>
          <a:stretch/>
        </p:blipFill>
        <p:spPr bwMode="auto">
          <a:xfrm>
            <a:off x="3651250" y="833438"/>
            <a:ext cx="5426617" cy="3981450"/>
          </a:xfrm>
          <a:prstGeom prst="rect">
            <a:avLst/>
          </a:prstGeom>
          <a:noFill/>
          <a:ln w="9525">
            <a:noFill/>
            <a:miter lim="800000"/>
            <a:headEnd/>
            <a:tailEnd/>
          </a:ln>
        </p:spPr>
      </p:pic>
      <p:pic>
        <p:nvPicPr>
          <p:cNvPr id="17" name="Picture 23" descr="Fig8-5-ppt-4a"/>
          <p:cNvPicPr>
            <a:picLocks noChangeAspect="1" noChangeArrowheads="1"/>
          </p:cNvPicPr>
          <p:nvPr/>
        </p:nvPicPr>
        <p:blipFill rotWithShape="1">
          <a:blip r:embed="rId11"/>
          <a:srcRect r="30522"/>
          <a:stretch/>
        </p:blipFill>
        <p:spPr bwMode="auto">
          <a:xfrm>
            <a:off x="3651250" y="833438"/>
            <a:ext cx="5426617" cy="3981450"/>
          </a:xfrm>
          <a:prstGeom prst="rect">
            <a:avLst/>
          </a:prstGeom>
          <a:noFill/>
          <a:ln w="9525">
            <a:noFill/>
            <a:miter lim="800000"/>
            <a:headEnd/>
            <a:tailEnd/>
          </a:ln>
        </p:spPr>
      </p:pic>
      <p:pic>
        <p:nvPicPr>
          <p:cNvPr id="18" name="Picture 24" descr="Fig8-5-ppt-5a"/>
          <p:cNvPicPr>
            <a:picLocks noChangeAspect="1" noChangeArrowheads="1"/>
          </p:cNvPicPr>
          <p:nvPr/>
        </p:nvPicPr>
        <p:blipFill rotWithShape="1">
          <a:blip r:embed="rId12"/>
          <a:srcRect r="30522"/>
          <a:stretch/>
        </p:blipFill>
        <p:spPr bwMode="auto">
          <a:xfrm>
            <a:off x="3651250" y="833438"/>
            <a:ext cx="5426617" cy="3981450"/>
          </a:xfrm>
          <a:prstGeom prst="rect">
            <a:avLst/>
          </a:prstGeom>
          <a:noFill/>
          <a:ln w="9525">
            <a:noFill/>
            <a:miter lim="800000"/>
            <a:headEnd/>
            <a:tailEnd/>
          </a:ln>
        </p:spPr>
      </p:pic>
    </p:spTree>
    <p:extLst>
      <p:ext uri="{BB962C8B-B14F-4D97-AF65-F5344CB8AC3E}">
        <p14:creationId xmlns:p14="http://schemas.microsoft.com/office/powerpoint/2010/main" val="213237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1000"/>
                                        <p:tgtEl>
                                          <p:spTgt spid="14"/>
                                        </p:tgtEl>
                                      </p:cBhvr>
                                    </p:animEffect>
                                  </p:childTnLst>
                                </p:cTn>
                              </p:par>
                              <p:par>
                                <p:cTn id="14" presetID="22" presetClass="entr" presetSubtype="8"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1000"/>
                                        <p:tgtEl>
                                          <p:spTgt spid="15"/>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1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wipe(left)">
                                      <p:cBhvr>
                                        <p:cTn id="25" dur="500"/>
                                        <p:tgtEl>
                                          <p:spTgt spid="6">
                                            <p:txEl>
                                              <p:pRg st="1" end="1"/>
                                            </p:txEl>
                                          </p:spTgt>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1000"/>
                                        <p:tgtEl>
                                          <p:spTgt spid="12"/>
                                        </p:tgtEl>
                                      </p:cBhvr>
                                    </p:animEffect>
                                  </p:childTnLst>
                                </p:cTn>
                              </p:par>
                            </p:childTnLst>
                          </p:cTn>
                        </p:par>
                        <p:par>
                          <p:cTn id="30" fill="hold">
                            <p:stCondLst>
                              <p:cond delay="1500"/>
                            </p:stCondLst>
                            <p:childTnLst>
                              <p:par>
                                <p:cTn id="31" presetID="22" presetClass="entr" presetSubtype="1"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10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1000"/>
                                        <p:tgtEl>
                                          <p:spTgt spid="18"/>
                                        </p:tgtEl>
                                      </p:cBhvr>
                                    </p:animEffect>
                                  </p:childTnLst>
                                </p:cTn>
                              </p:par>
                              <p:par>
                                <p:cTn id="39" presetID="22" presetClass="entr" presetSubtype="8" fill="hold" nodeType="with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Effect transition="in" filter="wipe(left)">
                                      <p:cBhvr>
                                        <p:cTn id="41" dur="500"/>
                                        <p:tgtEl>
                                          <p:spTgt spid="6">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1000"/>
                                        <p:tgtEl>
                                          <p:spTgt spid="11"/>
                                        </p:tgtEl>
                                      </p:cBhvr>
                                    </p:animEffect>
                                  </p:childTnLst>
                                </p:cTn>
                              </p:par>
                              <p:par>
                                <p:cTn id="47" presetID="22" presetClass="entr" presetSubtype="8" fill="hold" nodeType="with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Effect transition="in" filter="wipe(left)">
                                      <p:cBhvr>
                                        <p:cTn id="49" dur="500"/>
                                        <p:tgtEl>
                                          <p:spTgt spid="6">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left)">
                                      <p:cBhvr>
                                        <p:cTn id="54" dur="1000"/>
                                        <p:tgtEl>
                                          <p:spTgt spid="10"/>
                                        </p:tgtEl>
                                      </p:cBhvr>
                                    </p:animEffect>
                                  </p:childTnLst>
                                </p:cTn>
                              </p:par>
                              <p:par>
                                <p:cTn id="55" presetID="22" presetClass="entr" presetSubtype="8" fill="hold" nodeType="withEffect">
                                  <p:stCondLst>
                                    <p:cond delay="0"/>
                                  </p:stCondLst>
                                  <p:childTnLst>
                                    <p:set>
                                      <p:cBhvr>
                                        <p:cTn id="56" dur="1" fill="hold">
                                          <p:stCondLst>
                                            <p:cond delay="0"/>
                                          </p:stCondLst>
                                        </p:cTn>
                                        <p:tgtEl>
                                          <p:spTgt spid="6">
                                            <p:txEl>
                                              <p:pRg st="4" end="4"/>
                                            </p:txEl>
                                          </p:spTgt>
                                        </p:tgtEl>
                                        <p:attrNameLst>
                                          <p:attrName>style.visibility</p:attrName>
                                        </p:attrNameLst>
                                      </p:cBhvr>
                                      <p:to>
                                        <p:strVal val="visible"/>
                                      </p:to>
                                    </p:set>
                                    <p:animEffect transition="in" filter="wipe(left)">
                                      <p:cBhvr>
                                        <p:cTn id="57" dur="500"/>
                                        <p:tgtEl>
                                          <p:spTgt spid="6">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left)">
                                      <p:cBhvr>
                                        <p:cTn id="62" dur="1000"/>
                                        <p:tgtEl>
                                          <p:spTgt spid="9"/>
                                        </p:tgtEl>
                                      </p:cBhvr>
                                    </p:animEffect>
                                  </p:childTnLst>
                                </p:cTn>
                              </p:par>
                              <p:par>
                                <p:cTn id="63" presetID="22" presetClass="entr" presetSubtype="8" fill="hold" nodeType="withEffect">
                                  <p:stCondLst>
                                    <p:cond delay="0"/>
                                  </p:stCondLst>
                                  <p:childTnLst>
                                    <p:set>
                                      <p:cBhvr>
                                        <p:cTn id="64" dur="1" fill="hold">
                                          <p:stCondLst>
                                            <p:cond delay="0"/>
                                          </p:stCondLst>
                                        </p:cTn>
                                        <p:tgtEl>
                                          <p:spTgt spid="6">
                                            <p:txEl>
                                              <p:pRg st="5" end="5"/>
                                            </p:txEl>
                                          </p:spTgt>
                                        </p:tgtEl>
                                        <p:attrNameLst>
                                          <p:attrName>style.visibility</p:attrName>
                                        </p:attrNameLst>
                                      </p:cBhvr>
                                      <p:to>
                                        <p:strVal val="visible"/>
                                      </p:to>
                                    </p:set>
                                    <p:animEffect transition="in" filter="wipe(left)">
                                      <p:cBhvr>
                                        <p:cTn id="65"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policies in restriction of trade</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a:spcAft>
                <a:spcPts val="1200"/>
              </a:spcAft>
            </a:pPr>
            <a:r>
              <a:rPr lang="en-US" dirty="0"/>
              <a:t>Firms that face competition from imported goods lose out when trade is allowed.</a:t>
            </a:r>
            <a:endParaRPr lang="en-US" b="1" dirty="0"/>
          </a:p>
          <a:p>
            <a:pPr>
              <a:spcAft>
                <a:spcPts val="1200"/>
              </a:spcAft>
            </a:pPr>
            <a:r>
              <a:rPr lang="en-US" dirty="0"/>
              <a:t>These firms appear to deserve sympathy, especially when their workers start to lose their jobs.</a:t>
            </a:r>
          </a:p>
          <a:p>
            <a:pPr>
              <a:spcAft>
                <a:spcPts val="1200"/>
              </a:spcAft>
            </a:pPr>
            <a:r>
              <a:rPr lang="en-US" dirty="0"/>
              <a:t>Consequently, they can often convince governments to restrict trade; usually with one of the following:</a:t>
            </a:r>
          </a:p>
          <a:p>
            <a:pPr>
              <a:spcAft>
                <a:spcPts val="1200"/>
              </a:spcAft>
            </a:pPr>
            <a:r>
              <a:rPr lang="en-US" b="1" dirty="0"/>
              <a:t>Tariffs</a:t>
            </a:r>
            <a:r>
              <a:rPr lang="en-US" dirty="0"/>
              <a:t>:</a:t>
            </a:r>
          </a:p>
          <a:p>
            <a:pPr>
              <a:spcAft>
                <a:spcPts val="1200"/>
              </a:spcAft>
            </a:pPr>
            <a:r>
              <a:rPr lang="en-US" dirty="0"/>
              <a:t>Taxes imposed by a government on goods imported into a country.</a:t>
            </a:r>
            <a:endParaRPr lang="en-US" b="1" dirty="0"/>
          </a:p>
          <a:p>
            <a:pPr>
              <a:spcAft>
                <a:spcPts val="1200"/>
              </a:spcAft>
            </a:pPr>
            <a:r>
              <a:rPr lang="en-US" b="1" dirty="0" smtClean="0"/>
              <a:t>Quotas and Voluntary </a:t>
            </a:r>
            <a:r>
              <a:rPr lang="en-US" b="1" dirty="0"/>
              <a:t>Export Restraints (VERs)</a:t>
            </a:r>
            <a:r>
              <a:rPr lang="en-US" dirty="0"/>
              <a:t>:</a:t>
            </a:r>
          </a:p>
          <a:p>
            <a:pPr>
              <a:spcAft>
                <a:spcPts val="1200"/>
              </a:spcAft>
            </a:pPr>
            <a:r>
              <a:rPr lang="en-US" dirty="0" smtClean="0"/>
              <a:t>Limits imposed upon (quotas) or negotiated between (VERs) countries on </a:t>
            </a:r>
            <a:r>
              <a:rPr lang="en-US" dirty="0"/>
              <a:t>the quantity of a good </a:t>
            </a:r>
            <a:r>
              <a:rPr lang="en-US" dirty="0" smtClean="0"/>
              <a:t>imported by one country from another.</a:t>
            </a:r>
            <a:endParaRPr lang="en-US" dirty="0"/>
          </a:p>
        </p:txBody>
      </p:sp>
    </p:spTree>
    <p:extLst>
      <p:ext uri="{BB962C8B-B14F-4D97-AF65-F5344CB8AC3E}">
        <p14:creationId xmlns:p14="http://schemas.microsoft.com/office/powerpoint/2010/main" val="198315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down)">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down)">
                                      <p:cBhvr>
                                        <p:cTn id="16" dur="500"/>
                                        <p:tgtEl>
                                          <p:spTgt spid="4">
                                            <p:txEl>
                                              <p:pRg st="2" end="2"/>
                                            </p:txEl>
                                          </p:spTgt>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down)">
                                      <p:cBhvr>
                                        <p:cTn id="20" dur="500"/>
                                        <p:tgtEl>
                                          <p:spTgt spid="4">
                                            <p:txEl>
                                              <p:pRg st="3" end="3"/>
                                            </p:txEl>
                                          </p:spTgt>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wipe(down)">
                                      <p:cBhvr>
                                        <p:cTn id="24" dur="500"/>
                                        <p:tgtEl>
                                          <p:spTgt spid="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wipe(down)">
                                      <p:cBhvr>
                                        <p:cTn id="29" dur="500"/>
                                        <p:tgtEl>
                                          <p:spTgt spid="4">
                                            <p:txEl>
                                              <p:pRg st="5" end="5"/>
                                            </p:txEl>
                                          </p:spTgt>
                                        </p:tgtEl>
                                      </p:cBhvr>
                                    </p:animEffect>
                                  </p:childTnLst>
                                </p:cTn>
                              </p:par>
                            </p:childTnLst>
                          </p:cTn>
                        </p:par>
                        <p:par>
                          <p:cTn id="30" fill="hold">
                            <p:stCondLst>
                              <p:cond delay="500"/>
                            </p:stCondLst>
                            <p:childTnLst>
                              <p:par>
                                <p:cTn id="31" presetID="22" presetClass="entr" presetSubtype="4" fill="hold" nodeType="after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wipe(down)">
                                      <p:cBhvr>
                                        <p:cTn id="3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a tariff on economic surplus</a:t>
            </a:r>
            <a:endParaRPr lang="en-US" dirty="0"/>
          </a:p>
        </p:txBody>
      </p:sp>
      <p:sp>
        <p:nvSpPr>
          <p:cNvPr id="6" name="Text Placeholder 2"/>
          <p:cNvSpPr>
            <a:spLocks noGrp="1"/>
          </p:cNvSpPr>
          <p:nvPr>
            <p:ph type="body" sz="quarter" idx="11"/>
          </p:nvPr>
        </p:nvSpPr>
        <p:spPr>
          <a:xfrm>
            <a:off x="152400" y="838200"/>
            <a:ext cx="3962400" cy="5638800"/>
          </a:xfrm>
        </p:spPr>
        <p:txBody>
          <a:bodyPr/>
          <a:lstStyle/>
          <a:p>
            <a:pPr>
              <a:spcBef>
                <a:spcPts val="1200"/>
              </a:spcBef>
            </a:pPr>
            <a:r>
              <a:rPr lang="en-US" dirty="0"/>
              <a:t>We return to the market for ethanol.</a:t>
            </a:r>
          </a:p>
          <a:p>
            <a:pPr>
              <a:spcBef>
                <a:spcPts val="1200"/>
              </a:spcBef>
            </a:pPr>
            <a:r>
              <a:rPr lang="en-US" dirty="0"/>
              <a:t>If the government imposes a $0.50 per gallon tariff, price rises to $1.50.</a:t>
            </a:r>
          </a:p>
          <a:p>
            <a:pPr>
              <a:spcBef>
                <a:spcPts val="1200"/>
              </a:spcBef>
            </a:pPr>
            <a:r>
              <a:rPr lang="en-US" dirty="0"/>
              <a:t>U.S. production rises, and U.S. consumption falls.</a:t>
            </a:r>
          </a:p>
          <a:p>
            <a:pPr>
              <a:spcBef>
                <a:spcPts val="1200"/>
              </a:spcBef>
            </a:pPr>
            <a:r>
              <a:rPr lang="en-US" dirty="0" smtClean="0"/>
              <a:t>Producer </a:t>
            </a:r>
            <a:r>
              <a:rPr lang="en-US" dirty="0"/>
              <a:t>surplus rises by A.</a:t>
            </a:r>
          </a:p>
          <a:p>
            <a:pPr>
              <a:spcBef>
                <a:spcPts val="1200"/>
              </a:spcBef>
            </a:pPr>
            <a:r>
              <a:rPr lang="en-US" dirty="0"/>
              <a:t>The government gains tariff revenues (T).</a:t>
            </a:r>
          </a:p>
          <a:p>
            <a:pPr>
              <a:spcBef>
                <a:spcPts val="1200"/>
              </a:spcBef>
            </a:pPr>
            <a:r>
              <a:rPr lang="en-US" dirty="0" smtClean="0"/>
              <a:t>But </a:t>
            </a:r>
            <a:r>
              <a:rPr lang="en-US" dirty="0"/>
              <a:t>consumer surplus falls by A+C+T+D.</a:t>
            </a:r>
          </a:p>
          <a:p>
            <a:pPr>
              <a:spcBef>
                <a:spcPts val="1200"/>
              </a:spcBef>
            </a:pPr>
            <a:r>
              <a:rPr lang="en-US" dirty="0" smtClean="0"/>
              <a:t>Overall</a:t>
            </a:r>
            <a:r>
              <a:rPr lang="en-US" dirty="0"/>
              <a:t>, economic surplus falls by C+D: deadweight loss</a:t>
            </a:r>
            <a:r>
              <a:rPr lang="en-US" dirty="0" smtClean="0"/>
              <a:t>.</a:t>
            </a:r>
            <a:endParaRPr lang="en-US" dirty="0"/>
          </a:p>
        </p:txBody>
      </p:sp>
      <p:sp>
        <p:nvSpPr>
          <p:cNvPr id="7" name="Text Placeholder 3"/>
          <p:cNvSpPr>
            <a:spLocks noGrp="1"/>
          </p:cNvSpPr>
          <p:nvPr>
            <p:ph type="body" sz="quarter" idx="12"/>
          </p:nvPr>
        </p:nvSpPr>
        <p:spPr>
          <a:xfrm>
            <a:off x="6624637" y="6256337"/>
            <a:ext cx="2290763" cy="449263"/>
          </a:xfrm>
        </p:spPr>
        <p:txBody>
          <a:bodyPr/>
          <a:lstStyle/>
          <a:p>
            <a:r>
              <a:rPr lang="en-US" dirty="0" smtClean="0"/>
              <a:t>The effects of a tariff on ethanol</a:t>
            </a:r>
            <a:endParaRPr lang="en-US" dirty="0"/>
          </a:p>
        </p:txBody>
      </p:sp>
      <p:sp>
        <p:nvSpPr>
          <p:cNvPr id="8" name="Text Placeholder 4"/>
          <p:cNvSpPr>
            <a:spLocks noGrp="1"/>
          </p:cNvSpPr>
          <p:nvPr>
            <p:ph type="body" sz="quarter" idx="13"/>
          </p:nvPr>
        </p:nvSpPr>
        <p:spPr>
          <a:xfrm>
            <a:off x="5291137" y="6256337"/>
            <a:ext cx="1352550" cy="381000"/>
          </a:xfrm>
        </p:spPr>
        <p:txBody>
          <a:bodyPr/>
          <a:lstStyle/>
          <a:p>
            <a:r>
              <a:rPr lang="en-US" dirty="0" smtClean="0"/>
              <a:t>Figure 9.6</a:t>
            </a:r>
            <a:endParaRPr lang="en-US" dirty="0"/>
          </a:p>
        </p:txBody>
      </p:sp>
      <p:pic>
        <p:nvPicPr>
          <p:cNvPr id="9" name="Picture 8" descr="Fig8-6_PPT_18.gif"/>
          <p:cNvPicPr>
            <a:picLocks noChangeAspect="1"/>
          </p:cNvPicPr>
          <p:nvPr/>
        </p:nvPicPr>
        <p:blipFill>
          <a:blip r:embed="rId3"/>
          <a:srcRect/>
          <a:stretch>
            <a:fillRect/>
          </a:stretch>
        </p:blipFill>
        <p:spPr bwMode="auto">
          <a:xfrm>
            <a:off x="3632382" y="149225"/>
            <a:ext cx="5506856" cy="5190484"/>
          </a:xfrm>
          <a:prstGeom prst="rect">
            <a:avLst/>
          </a:prstGeom>
          <a:noFill/>
          <a:ln w="9525">
            <a:noFill/>
            <a:miter lim="800000"/>
            <a:headEnd/>
            <a:tailEnd/>
          </a:ln>
        </p:spPr>
      </p:pic>
      <p:pic>
        <p:nvPicPr>
          <p:cNvPr id="10" name="Picture 9" descr="Fig8-6_PPT_17.gif"/>
          <p:cNvPicPr>
            <a:picLocks noChangeAspect="1"/>
          </p:cNvPicPr>
          <p:nvPr/>
        </p:nvPicPr>
        <p:blipFill>
          <a:blip r:embed="rId4"/>
          <a:srcRect/>
          <a:stretch>
            <a:fillRect/>
          </a:stretch>
        </p:blipFill>
        <p:spPr bwMode="auto">
          <a:xfrm>
            <a:off x="3632382" y="149225"/>
            <a:ext cx="5506856" cy="5190484"/>
          </a:xfrm>
          <a:prstGeom prst="rect">
            <a:avLst/>
          </a:prstGeom>
          <a:noFill/>
          <a:ln w="9525">
            <a:noFill/>
            <a:miter lim="800000"/>
            <a:headEnd/>
            <a:tailEnd/>
          </a:ln>
        </p:spPr>
      </p:pic>
      <p:pic>
        <p:nvPicPr>
          <p:cNvPr id="11" name="Picture 10" descr="Fig8-6_PPT_16.gif"/>
          <p:cNvPicPr>
            <a:picLocks noChangeAspect="1"/>
          </p:cNvPicPr>
          <p:nvPr/>
        </p:nvPicPr>
        <p:blipFill>
          <a:blip r:embed="rId5"/>
          <a:srcRect/>
          <a:stretch>
            <a:fillRect/>
          </a:stretch>
        </p:blipFill>
        <p:spPr bwMode="auto">
          <a:xfrm>
            <a:off x="3632382" y="149225"/>
            <a:ext cx="5506856" cy="5190484"/>
          </a:xfrm>
          <a:prstGeom prst="rect">
            <a:avLst/>
          </a:prstGeom>
          <a:noFill/>
          <a:ln w="9525">
            <a:noFill/>
            <a:miter lim="800000"/>
            <a:headEnd/>
            <a:tailEnd/>
          </a:ln>
        </p:spPr>
      </p:pic>
      <p:pic>
        <p:nvPicPr>
          <p:cNvPr id="12" name="Picture 11" descr="Fig8-6_PPT_15.gif"/>
          <p:cNvPicPr>
            <a:picLocks noChangeAspect="1"/>
          </p:cNvPicPr>
          <p:nvPr/>
        </p:nvPicPr>
        <p:blipFill>
          <a:blip r:embed="rId6"/>
          <a:srcRect/>
          <a:stretch>
            <a:fillRect/>
          </a:stretch>
        </p:blipFill>
        <p:spPr bwMode="auto">
          <a:xfrm>
            <a:off x="3632382" y="149225"/>
            <a:ext cx="5506856" cy="5190484"/>
          </a:xfrm>
          <a:prstGeom prst="rect">
            <a:avLst/>
          </a:prstGeom>
          <a:noFill/>
          <a:ln w="9525">
            <a:noFill/>
            <a:miter lim="800000"/>
            <a:headEnd/>
            <a:tailEnd/>
          </a:ln>
        </p:spPr>
      </p:pic>
      <p:pic>
        <p:nvPicPr>
          <p:cNvPr id="13" name="Picture 12" descr="Fig8-6_PPT_1.gif"/>
          <p:cNvPicPr>
            <a:picLocks noChangeAspect="1"/>
          </p:cNvPicPr>
          <p:nvPr/>
        </p:nvPicPr>
        <p:blipFill>
          <a:blip r:embed="rId7"/>
          <a:srcRect/>
          <a:stretch>
            <a:fillRect/>
          </a:stretch>
        </p:blipFill>
        <p:spPr bwMode="auto">
          <a:xfrm>
            <a:off x="3632382" y="149225"/>
            <a:ext cx="5506856" cy="5190484"/>
          </a:xfrm>
          <a:prstGeom prst="rect">
            <a:avLst/>
          </a:prstGeom>
          <a:noFill/>
          <a:ln w="9525">
            <a:noFill/>
            <a:miter lim="800000"/>
            <a:headEnd/>
            <a:tailEnd/>
          </a:ln>
        </p:spPr>
      </p:pic>
      <p:pic>
        <p:nvPicPr>
          <p:cNvPr id="14" name="Picture 13" descr="Fig8-6_PPT_2.gif"/>
          <p:cNvPicPr>
            <a:picLocks noChangeAspect="1"/>
          </p:cNvPicPr>
          <p:nvPr/>
        </p:nvPicPr>
        <p:blipFill>
          <a:blip r:embed="rId8"/>
          <a:srcRect/>
          <a:stretch>
            <a:fillRect/>
          </a:stretch>
        </p:blipFill>
        <p:spPr bwMode="auto">
          <a:xfrm>
            <a:off x="3632382" y="149225"/>
            <a:ext cx="5506856" cy="5190484"/>
          </a:xfrm>
          <a:prstGeom prst="rect">
            <a:avLst/>
          </a:prstGeom>
          <a:noFill/>
          <a:ln w="9525">
            <a:noFill/>
            <a:miter lim="800000"/>
            <a:headEnd/>
            <a:tailEnd/>
          </a:ln>
        </p:spPr>
      </p:pic>
      <p:pic>
        <p:nvPicPr>
          <p:cNvPr id="15" name="Picture 14" descr="Fig8-6_PPT_3.gif"/>
          <p:cNvPicPr>
            <a:picLocks noChangeAspect="1"/>
          </p:cNvPicPr>
          <p:nvPr/>
        </p:nvPicPr>
        <p:blipFill>
          <a:blip r:embed="rId9"/>
          <a:srcRect/>
          <a:stretch>
            <a:fillRect/>
          </a:stretch>
        </p:blipFill>
        <p:spPr bwMode="auto">
          <a:xfrm>
            <a:off x="3632382" y="149225"/>
            <a:ext cx="5506856" cy="5190484"/>
          </a:xfrm>
          <a:prstGeom prst="rect">
            <a:avLst/>
          </a:prstGeom>
          <a:noFill/>
          <a:ln w="9525">
            <a:noFill/>
            <a:miter lim="800000"/>
            <a:headEnd/>
            <a:tailEnd/>
          </a:ln>
        </p:spPr>
      </p:pic>
      <p:pic>
        <p:nvPicPr>
          <p:cNvPr id="16" name="Picture 15" descr="Fig8-6_PPT_4.gif"/>
          <p:cNvPicPr>
            <a:picLocks noChangeAspect="1"/>
          </p:cNvPicPr>
          <p:nvPr/>
        </p:nvPicPr>
        <p:blipFill>
          <a:blip r:embed="rId10"/>
          <a:srcRect/>
          <a:stretch>
            <a:fillRect/>
          </a:stretch>
        </p:blipFill>
        <p:spPr bwMode="auto">
          <a:xfrm>
            <a:off x="3632382" y="149225"/>
            <a:ext cx="5506856" cy="5190484"/>
          </a:xfrm>
          <a:prstGeom prst="rect">
            <a:avLst/>
          </a:prstGeom>
          <a:noFill/>
          <a:ln w="9525">
            <a:noFill/>
            <a:miter lim="800000"/>
            <a:headEnd/>
            <a:tailEnd/>
          </a:ln>
        </p:spPr>
      </p:pic>
      <p:pic>
        <p:nvPicPr>
          <p:cNvPr id="17" name="Picture 16" descr="Fig8-6_PPT_5.gif"/>
          <p:cNvPicPr>
            <a:picLocks noChangeAspect="1"/>
          </p:cNvPicPr>
          <p:nvPr/>
        </p:nvPicPr>
        <p:blipFill>
          <a:blip r:embed="rId11"/>
          <a:srcRect/>
          <a:stretch>
            <a:fillRect/>
          </a:stretch>
        </p:blipFill>
        <p:spPr bwMode="auto">
          <a:xfrm>
            <a:off x="3632382" y="149225"/>
            <a:ext cx="5506856" cy="5190484"/>
          </a:xfrm>
          <a:prstGeom prst="rect">
            <a:avLst/>
          </a:prstGeom>
          <a:noFill/>
          <a:ln w="9525">
            <a:noFill/>
            <a:miter lim="800000"/>
            <a:headEnd/>
            <a:tailEnd/>
          </a:ln>
        </p:spPr>
      </p:pic>
      <p:pic>
        <p:nvPicPr>
          <p:cNvPr id="18" name="Picture 17" descr="Fig8-6_PPT_6.gif"/>
          <p:cNvPicPr>
            <a:picLocks noChangeAspect="1"/>
          </p:cNvPicPr>
          <p:nvPr/>
        </p:nvPicPr>
        <p:blipFill>
          <a:blip r:embed="rId12"/>
          <a:srcRect/>
          <a:stretch>
            <a:fillRect/>
          </a:stretch>
        </p:blipFill>
        <p:spPr bwMode="auto">
          <a:xfrm>
            <a:off x="3632382" y="149225"/>
            <a:ext cx="5506856" cy="5190484"/>
          </a:xfrm>
          <a:prstGeom prst="rect">
            <a:avLst/>
          </a:prstGeom>
          <a:noFill/>
          <a:ln w="9525">
            <a:noFill/>
            <a:miter lim="800000"/>
            <a:headEnd/>
            <a:tailEnd/>
          </a:ln>
        </p:spPr>
      </p:pic>
      <p:pic>
        <p:nvPicPr>
          <p:cNvPr id="19" name="Picture 18" descr="Fig8-6_PPT_7.gif"/>
          <p:cNvPicPr>
            <a:picLocks noChangeAspect="1"/>
          </p:cNvPicPr>
          <p:nvPr/>
        </p:nvPicPr>
        <p:blipFill>
          <a:blip r:embed="rId13"/>
          <a:srcRect/>
          <a:stretch>
            <a:fillRect/>
          </a:stretch>
        </p:blipFill>
        <p:spPr bwMode="auto">
          <a:xfrm>
            <a:off x="3632382" y="149225"/>
            <a:ext cx="5506856" cy="5190484"/>
          </a:xfrm>
          <a:prstGeom prst="rect">
            <a:avLst/>
          </a:prstGeom>
          <a:noFill/>
          <a:ln w="9525">
            <a:noFill/>
            <a:miter lim="800000"/>
            <a:headEnd/>
            <a:tailEnd/>
          </a:ln>
        </p:spPr>
      </p:pic>
      <p:pic>
        <p:nvPicPr>
          <p:cNvPr id="20" name="Picture 19" descr="Fig8-6_PPT_8.gif"/>
          <p:cNvPicPr>
            <a:picLocks noChangeAspect="1"/>
          </p:cNvPicPr>
          <p:nvPr/>
        </p:nvPicPr>
        <p:blipFill>
          <a:blip r:embed="rId14"/>
          <a:srcRect/>
          <a:stretch>
            <a:fillRect/>
          </a:stretch>
        </p:blipFill>
        <p:spPr bwMode="auto">
          <a:xfrm>
            <a:off x="3632382" y="149225"/>
            <a:ext cx="5506856" cy="5190484"/>
          </a:xfrm>
          <a:prstGeom prst="rect">
            <a:avLst/>
          </a:prstGeom>
          <a:noFill/>
          <a:ln w="9525">
            <a:noFill/>
            <a:miter lim="800000"/>
            <a:headEnd/>
            <a:tailEnd/>
          </a:ln>
        </p:spPr>
      </p:pic>
      <p:pic>
        <p:nvPicPr>
          <p:cNvPr id="21" name="Picture 20" descr="Fig8-6_PPT_10.gif"/>
          <p:cNvPicPr>
            <a:picLocks noChangeAspect="1"/>
          </p:cNvPicPr>
          <p:nvPr/>
        </p:nvPicPr>
        <p:blipFill>
          <a:blip r:embed="rId15"/>
          <a:srcRect/>
          <a:stretch>
            <a:fillRect/>
          </a:stretch>
        </p:blipFill>
        <p:spPr bwMode="auto">
          <a:xfrm>
            <a:off x="3632382" y="149225"/>
            <a:ext cx="5506856" cy="5190484"/>
          </a:xfrm>
          <a:prstGeom prst="rect">
            <a:avLst/>
          </a:prstGeom>
          <a:noFill/>
          <a:ln w="9525">
            <a:noFill/>
            <a:miter lim="800000"/>
            <a:headEnd/>
            <a:tailEnd/>
          </a:ln>
        </p:spPr>
      </p:pic>
      <p:pic>
        <p:nvPicPr>
          <p:cNvPr id="22" name="Picture 21" descr="Fig8-6_PPT_11.gif"/>
          <p:cNvPicPr>
            <a:picLocks noChangeAspect="1"/>
          </p:cNvPicPr>
          <p:nvPr/>
        </p:nvPicPr>
        <p:blipFill>
          <a:blip r:embed="rId16"/>
          <a:srcRect/>
          <a:stretch>
            <a:fillRect/>
          </a:stretch>
        </p:blipFill>
        <p:spPr bwMode="auto">
          <a:xfrm>
            <a:off x="3632382" y="149225"/>
            <a:ext cx="5506856" cy="5190484"/>
          </a:xfrm>
          <a:prstGeom prst="rect">
            <a:avLst/>
          </a:prstGeom>
          <a:noFill/>
          <a:ln w="9525">
            <a:noFill/>
            <a:miter lim="800000"/>
            <a:headEnd/>
            <a:tailEnd/>
          </a:ln>
        </p:spPr>
      </p:pic>
      <p:pic>
        <p:nvPicPr>
          <p:cNvPr id="23" name="Picture 22" descr="Fig8-6_PPT_12.gif"/>
          <p:cNvPicPr>
            <a:picLocks noChangeAspect="1"/>
          </p:cNvPicPr>
          <p:nvPr/>
        </p:nvPicPr>
        <p:blipFill>
          <a:blip r:embed="rId17"/>
          <a:srcRect/>
          <a:stretch>
            <a:fillRect/>
          </a:stretch>
        </p:blipFill>
        <p:spPr bwMode="auto">
          <a:xfrm>
            <a:off x="3632382" y="149225"/>
            <a:ext cx="5506856" cy="5190484"/>
          </a:xfrm>
          <a:prstGeom prst="rect">
            <a:avLst/>
          </a:prstGeom>
          <a:noFill/>
          <a:ln w="9525">
            <a:noFill/>
            <a:miter lim="800000"/>
            <a:headEnd/>
            <a:tailEnd/>
          </a:ln>
        </p:spPr>
      </p:pic>
      <p:pic>
        <p:nvPicPr>
          <p:cNvPr id="24" name="Picture 23" descr="Fig8-6_PPT_13.gif"/>
          <p:cNvPicPr>
            <a:picLocks noChangeAspect="1"/>
          </p:cNvPicPr>
          <p:nvPr/>
        </p:nvPicPr>
        <p:blipFill>
          <a:blip r:embed="rId18"/>
          <a:srcRect/>
          <a:stretch>
            <a:fillRect/>
          </a:stretch>
        </p:blipFill>
        <p:spPr bwMode="auto">
          <a:xfrm>
            <a:off x="3632382" y="149225"/>
            <a:ext cx="5506856" cy="5190484"/>
          </a:xfrm>
          <a:prstGeom prst="rect">
            <a:avLst/>
          </a:prstGeom>
          <a:noFill/>
          <a:ln w="9525">
            <a:noFill/>
            <a:miter lim="800000"/>
            <a:headEnd/>
            <a:tailEnd/>
          </a:ln>
        </p:spPr>
      </p:pic>
      <p:pic>
        <p:nvPicPr>
          <p:cNvPr id="25" name="Picture 24" descr="Fig8-6_PPT_9.gif"/>
          <p:cNvPicPr>
            <a:picLocks noChangeAspect="1"/>
          </p:cNvPicPr>
          <p:nvPr/>
        </p:nvPicPr>
        <p:blipFill>
          <a:blip r:embed="rId19"/>
          <a:srcRect/>
          <a:stretch>
            <a:fillRect/>
          </a:stretch>
        </p:blipFill>
        <p:spPr bwMode="auto">
          <a:xfrm>
            <a:off x="3632200" y="149225"/>
            <a:ext cx="5511800" cy="5190484"/>
          </a:xfrm>
          <a:prstGeom prst="rect">
            <a:avLst/>
          </a:prstGeom>
          <a:noFill/>
          <a:ln w="9525">
            <a:noFill/>
            <a:miter lim="800000"/>
            <a:headEnd/>
            <a:tailEnd/>
          </a:ln>
        </p:spPr>
      </p:pic>
      <p:pic>
        <p:nvPicPr>
          <p:cNvPr id="26" name="Picture 25" descr="Fig8-6_PPT_14.gif"/>
          <p:cNvPicPr>
            <a:picLocks noChangeAspect="1"/>
          </p:cNvPicPr>
          <p:nvPr/>
        </p:nvPicPr>
        <p:blipFill rotWithShape="1">
          <a:blip r:embed="rId20"/>
          <a:srcRect l="5505" b="85937"/>
          <a:stretch/>
        </p:blipFill>
        <p:spPr bwMode="auto">
          <a:xfrm>
            <a:off x="3833812" y="5310933"/>
            <a:ext cx="5596485" cy="785067"/>
          </a:xfrm>
          <a:prstGeom prst="rect">
            <a:avLst/>
          </a:prstGeom>
          <a:noFill/>
          <a:ln w="9525">
            <a:noFill/>
            <a:miter lim="800000"/>
            <a:headEnd/>
            <a:tailEnd/>
          </a:ln>
        </p:spPr>
      </p:pic>
    </p:spTree>
    <p:extLst>
      <p:ext uri="{BB962C8B-B14F-4D97-AF65-F5344CB8AC3E}">
        <p14:creationId xmlns:p14="http://schemas.microsoft.com/office/powerpoint/2010/main" val="337035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left)">
                                      <p:cBhvr>
                                        <p:cTn id="10" dur="500"/>
                                        <p:tgtEl>
                                          <p:spTgt spid="6">
                                            <p:txEl>
                                              <p:pRg st="0" end="0"/>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1000"/>
                                        <p:tgtEl>
                                          <p:spTgt spid="14"/>
                                        </p:tgtEl>
                                      </p:cBhvr>
                                    </p:animEffect>
                                  </p:childTnLst>
                                </p:cTn>
                              </p:par>
                              <p:par>
                                <p:cTn id="14" presetID="22" presetClass="entr" presetSubtype="8"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1000"/>
                                        <p:tgtEl>
                                          <p:spTgt spid="15"/>
                                        </p:tgtEl>
                                      </p:cBhvr>
                                    </p:animEffect>
                                  </p:childTnLst>
                                </p:cTn>
                              </p:par>
                              <p:par>
                                <p:cTn id="17" presetID="22" presetClass="entr" presetSubtype="8"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1000"/>
                                        <p:tgtEl>
                                          <p:spTgt spid="16"/>
                                        </p:tgtEl>
                                      </p:cBhvr>
                                    </p:animEffect>
                                  </p:childTnLst>
                                </p:cTn>
                              </p:par>
                              <p:par>
                                <p:cTn id="20" presetID="22" presetClass="entr" presetSubtype="1"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1000"/>
                                        <p:tgtEl>
                                          <p:spTgt spid="17"/>
                                        </p:tgtEl>
                                      </p:cBhvr>
                                    </p:animEffect>
                                  </p:childTnLst>
                                </p:cTn>
                              </p:par>
                              <p:par>
                                <p:cTn id="23" presetID="22" presetClass="entr" presetSubtype="1"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10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1000"/>
                                        <p:tgtEl>
                                          <p:spTgt spid="19"/>
                                        </p:tgtEl>
                                      </p:cBhvr>
                                    </p:animEffect>
                                  </p:childTnLst>
                                </p:cTn>
                              </p:par>
                              <p:par>
                                <p:cTn id="31" presetID="22" presetClass="entr" presetSubtype="8" fill="hold" nodeType="with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wipe(left)">
                                      <p:cBhvr>
                                        <p:cTn id="33" dur="500"/>
                                        <p:tgtEl>
                                          <p:spTgt spid="6">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1000"/>
                                        <p:tgtEl>
                                          <p:spTgt spid="25"/>
                                        </p:tgtEl>
                                      </p:cBhvr>
                                    </p:animEffect>
                                  </p:childTnLst>
                                </p:cTn>
                              </p:par>
                              <p:par>
                                <p:cTn id="39" presetID="22" presetClass="entr" presetSubtype="8" fill="hold" nodeType="with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Effect transition="in" filter="wipe(left)">
                                      <p:cBhvr>
                                        <p:cTn id="41" dur="500"/>
                                        <p:tgtEl>
                                          <p:spTgt spid="6">
                                            <p:txEl>
                                              <p:pRg st="2" end="2"/>
                                            </p:txEl>
                                          </p:spTgt>
                                        </p:tgtEl>
                                      </p:cBhvr>
                                    </p:animEffect>
                                  </p:childTnLst>
                                </p:cTn>
                              </p:par>
                            </p:childTnLst>
                          </p:cTn>
                        </p:par>
                        <p:par>
                          <p:cTn id="42" fill="hold">
                            <p:stCondLst>
                              <p:cond delay="1000"/>
                            </p:stCondLst>
                            <p:childTnLst>
                              <p:par>
                                <p:cTn id="43" presetID="22" presetClass="entr" presetSubtype="1"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1000"/>
                                        <p:tgtEl>
                                          <p:spTgt spid="20"/>
                                        </p:tgtEl>
                                      </p:cBhvr>
                                    </p:animEffect>
                                  </p:childTnLst>
                                </p:cTn>
                              </p:par>
                            </p:childTnLst>
                          </p:cTn>
                        </p:par>
                        <p:par>
                          <p:cTn id="46" fill="hold">
                            <p:stCondLst>
                              <p:cond delay="2000"/>
                            </p:stCondLst>
                            <p:childTnLst>
                              <p:par>
                                <p:cTn id="47" presetID="22" presetClass="entr" presetSubtype="8"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1000"/>
                                        <p:tgtEl>
                                          <p:spTgt spid="21"/>
                                        </p:tgtEl>
                                      </p:cBhvr>
                                    </p:animEffect>
                                  </p:childTnLst>
                                </p:cTn>
                              </p:par>
                            </p:childTnLst>
                          </p:cTn>
                        </p:par>
                        <p:par>
                          <p:cTn id="50" fill="hold">
                            <p:stCondLst>
                              <p:cond delay="3000"/>
                            </p:stCondLst>
                            <p:childTnLst>
                              <p:par>
                                <p:cTn id="51" presetID="22" presetClass="entr" presetSubtype="2"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right)">
                                      <p:cBhvr>
                                        <p:cTn id="53" dur="1000"/>
                                        <p:tgtEl>
                                          <p:spTgt spid="23"/>
                                        </p:tgtEl>
                                      </p:cBhvr>
                                    </p:animEffect>
                                  </p:childTnLst>
                                </p:cTn>
                              </p:par>
                            </p:childTnLst>
                          </p:cTn>
                        </p:par>
                        <p:par>
                          <p:cTn id="54" fill="hold">
                            <p:stCondLst>
                              <p:cond delay="4000"/>
                            </p:stCondLst>
                            <p:childTnLst>
                              <p:par>
                                <p:cTn id="55" presetID="22" presetClass="entr" presetSubtype="1"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up)">
                                      <p:cBhvr>
                                        <p:cTn id="57" dur="1000"/>
                                        <p:tgtEl>
                                          <p:spTgt spid="22"/>
                                        </p:tgtEl>
                                      </p:cBhvr>
                                    </p:animEffect>
                                  </p:childTnLst>
                                </p:cTn>
                              </p:par>
                            </p:childTnLst>
                          </p:cTn>
                        </p:par>
                        <p:par>
                          <p:cTn id="58" fill="hold">
                            <p:stCondLst>
                              <p:cond delay="5000"/>
                            </p:stCondLst>
                            <p:childTnLst>
                              <p:par>
                                <p:cTn id="59" presetID="22" presetClass="entr" presetSubtype="8" fill="hold"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left)">
                                      <p:cBhvr>
                                        <p:cTn id="61" dur="1000"/>
                                        <p:tgtEl>
                                          <p:spTgt spid="2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1000"/>
                                        <p:tgtEl>
                                          <p:spTgt spid="12"/>
                                        </p:tgtEl>
                                      </p:cBhvr>
                                    </p:animEffect>
                                  </p:childTnLst>
                                </p:cTn>
                              </p:par>
                              <p:par>
                                <p:cTn id="67" presetID="22" presetClass="entr" presetSubtype="8" fill="hold" nodeType="withEffect">
                                  <p:stCondLst>
                                    <p:cond delay="0"/>
                                  </p:stCondLst>
                                  <p:childTnLst>
                                    <p:set>
                                      <p:cBhvr>
                                        <p:cTn id="68" dur="1" fill="hold">
                                          <p:stCondLst>
                                            <p:cond delay="0"/>
                                          </p:stCondLst>
                                        </p:cTn>
                                        <p:tgtEl>
                                          <p:spTgt spid="6">
                                            <p:txEl>
                                              <p:pRg st="3" end="3"/>
                                            </p:txEl>
                                          </p:spTgt>
                                        </p:tgtEl>
                                        <p:attrNameLst>
                                          <p:attrName>style.visibility</p:attrName>
                                        </p:attrNameLst>
                                      </p:cBhvr>
                                      <p:to>
                                        <p:strVal val="visible"/>
                                      </p:to>
                                    </p:set>
                                    <p:animEffect transition="in" filter="wipe(left)">
                                      <p:cBhvr>
                                        <p:cTn id="69" dur="500"/>
                                        <p:tgtEl>
                                          <p:spTgt spid="6">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wipe(left)">
                                      <p:cBhvr>
                                        <p:cTn id="74" dur="1000"/>
                                        <p:tgtEl>
                                          <p:spTgt spid="11"/>
                                        </p:tgtEl>
                                      </p:cBhvr>
                                    </p:animEffect>
                                  </p:childTnLst>
                                </p:cTn>
                              </p:par>
                              <p:par>
                                <p:cTn id="75" presetID="22" presetClass="entr" presetSubtype="8" fill="hold" nodeType="withEffect">
                                  <p:stCondLst>
                                    <p:cond delay="0"/>
                                  </p:stCondLst>
                                  <p:childTnLst>
                                    <p:set>
                                      <p:cBhvr>
                                        <p:cTn id="76" dur="1" fill="hold">
                                          <p:stCondLst>
                                            <p:cond delay="0"/>
                                          </p:stCondLst>
                                        </p:cTn>
                                        <p:tgtEl>
                                          <p:spTgt spid="6">
                                            <p:txEl>
                                              <p:pRg st="4" end="4"/>
                                            </p:txEl>
                                          </p:spTgt>
                                        </p:tgtEl>
                                        <p:attrNameLst>
                                          <p:attrName>style.visibility</p:attrName>
                                        </p:attrNameLst>
                                      </p:cBhvr>
                                      <p:to>
                                        <p:strVal val="visible"/>
                                      </p:to>
                                    </p:set>
                                    <p:animEffect transition="in" filter="wipe(left)">
                                      <p:cBhvr>
                                        <p:cTn id="77" dur="500"/>
                                        <p:tgtEl>
                                          <p:spTgt spid="6">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wipe(up)">
                                      <p:cBhvr>
                                        <p:cTn id="82" dur="1000"/>
                                        <p:tgtEl>
                                          <p:spTgt spid="10"/>
                                        </p:tgtEl>
                                      </p:cBhvr>
                                    </p:animEffect>
                                  </p:childTnLst>
                                </p:cTn>
                              </p:par>
                              <p:par>
                                <p:cTn id="83" presetID="22" presetClass="entr" presetSubtype="8" fill="hold" nodeType="withEffect">
                                  <p:stCondLst>
                                    <p:cond delay="0"/>
                                  </p:stCondLst>
                                  <p:childTnLst>
                                    <p:set>
                                      <p:cBhvr>
                                        <p:cTn id="84" dur="1" fill="hold">
                                          <p:stCondLst>
                                            <p:cond delay="0"/>
                                          </p:stCondLst>
                                        </p:cTn>
                                        <p:tgtEl>
                                          <p:spTgt spid="6">
                                            <p:txEl>
                                              <p:pRg st="5" end="5"/>
                                            </p:txEl>
                                          </p:spTgt>
                                        </p:tgtEl>
                                        <p:attrNameLst>
                                          <p:attrName>style.visibility</p:attrName>
                                        </p:attrNameLst>
                                      </p:cBhvr>
                                      <p:to>
                                        <p:strVal val="visible"/>
                                      </p:to>
                                    </p:set>
                                    <p:animEffect transition="in" filter="wipe(left)">
                                      <p:cBhvr>
                                        <p:cTn id="85" dur="500"/>
                                        <p:tgtEl>
                                          <p:spTgt spid="6">
                                            <p:txEl>
                                              <p:pRg st="5" end="5"/>
                                            </p:txEl>
                                          </p:spTgt>
                                        </p:tgtEl>
                                      </p:cBhvr>
                                    </p:animEffect>
                                  </p:childTnLst>
                                </p:cTn>
                              </p:par>
                              <p:par>
                                <p:cTn id="86" presetID="22" presetClass="entr" presetSubtype="1" fill="hold" nodeType="with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wipe(up)">
                                      <p:cBhvr>
                                        <p:cTn id="88" dur="1000"/>
                                        <p:tgtEl>
                                          <p:spTgt spid="9"/>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wipe(left)">
                                      <p:cBhvr>
                                        <p:cTn id="93" dur="1000"/>
                                        <p:tgtEl>
                                          <p:spTgt spid="26"/>
                                        </p:tgtEl>
                                      </p:cBhvr>
                                    </p:animEffect>
                                  </p:childTnLst>
                                </p:cTn>
                              </p:par>
                              <p:par>
                                <p:cTn id="94" presetID="22" presetClass="entr" presetSubtype="8" fill="hold" nodeType="withEffect">
                                  <p:stCondLst>
                                    <p:cond delay="0"/>
                                  </p:stCondLst>
                                  <p:childTnLst>
                                    <p:set>
                                      <p:cBhvr>
                                        <p:cTn id="95" dur="1" fill="hold">
                                          <p:stCondLst>
                                            <p:cond delay="0"/>
                                          </p:stCondLst>
                                        </p:cTn>
                                        <p:tgtEl>
                                          <p:spTgt spid="6">
                                            <p:txEl>
                                              <p:pRg st="6" end="6"/>
                                            </p:txEl>
                                          </p:spTgt>
                                        </p:tgtEl>
                                        <p:attrNameLst>
                                          <p:attrName>style.visibility</p:attrName>
                                        </p:attrNameLst>
                                      </p:cBhvr>
                                      <p:to>
                                        <p:strVal val="visible"/>
                                      </p:to>
                                    </p:set>
                                    <p:animEffect transition="in" filter="wipe(left)">
                                      <p:cBhvr>
                                        <p:cTn id="96"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 quota in the U.S. sugar market</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a:spcAft>
                <a:spcPts val="1200"/>
              </a:spcAft>
            </a:pPr>
            <a:r>
              <a:rPr lang="en-US" dirty="0"/>
              <a:t>Quotas and voluntary export restraints are effectively similar; the difference is that quotas are imposed unilaterally (by one country), whereas VERs are negotiated agreements.</a:t>
            </a:r>
          </a:p>
          <a:p>
            <a:pPr>
              <a:spcAft>
                <a:spcPts val="1200"/>
              </a:spcAft>
            </a:pPr>
            <a:r>
              <a:rPr lang="en-US" dirty="0"/>
              <a:t>The United States imposes a sugar quota, allowing no more than </a:t>
            </a:r>
            <a:r>
              <a:rPr lang="en-US" dirty="0" smtClean="0"/>
              <a:t>5.8 </a:t>
            </a:r>
            <a:r>
              <a:rPr lang="en-US" dirty="0"/>
              <a:t>billion pounds of sugar to be imported.</a:t>
            </a:r>
          </a:p>
          <a:p>
            <a:pPr>
              <a:spcAft>
                <a:spcPts val="1200"/>
              </a:spcAft>
            </a:pPr>
            <a:r>
              <a:rPr lang="en-US" dirty="0"/>
              <a:t>This keeps the U.S. price of sugar ($</a:t>
            </a:r>
            <a:r>
              <a:rPr lang="en-US" dirty="0" smtClean="0"/>
              <a:t>0.43 </a:t>
            </a:r>
            <a:r>
              <a:rPr lang="en-US" dirty="0"/>
              <a:t>per pound) higher than the world price ($</a:t>
            </a:r>
            <a:r>
              <a:rPr lang="en-US" dirty="0" smtClean="0"/>
              <a:t>0.27), </a:t>
            </a:r>
            <a:r>
              <a:rPr lang="en-US" dirty="0"/>
              <a:t>generating large benefits for U.S. sugar producers, at the expense of U.S. sugar consumers.</a:t>
            </a:r>
          </a:p>
          <a:p>
            <a:pPr>
              <a:spcAft>
                <a:spcPts val="1200"/>
              </a:spcAft>
            </a:pPr>
            <a:r>
              <a:rPr lang="en-US" dirty="0"/>
              <a:t>On the next slide, we will calculate just </a:t>
            </a:r>
            <a:r>
              <a:rPr lang="en-US" i="1" dirty="0"/>
              <a:t>how much</a:t>
            </a:r>
            <a:r>
              <a:rPr lang="en-US" dirty="0"/>
              <a:t> each party is hurt or helped</a:t>
            </a:r>
            <a:r>
              <a:rPr lang="en-US" dirty="0" smtClean="0"/>
              <a:t>.</a:t>
            </a:r>
            <a:endParaRPr lang="en-US" dirty="0"/>
          </a:p>
        </p:txBody>
      </p:sp>
    </p:spTree>
    <p:extLst>
      <p:ext uri="{BB962C8B-B14F-4D97-AF65-F5344CB8AC3E}">
        <p14:creationId xmlns:p14="http://schemas.microsoft.com/office/powerpoint/2010/main" val="270649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left)">
                                      <p:cBhvr>
                                        <p:cTn id="16" dur="500"/>
                                        <p:tgtEl>
                                          <p:spTgt spid="4">
                                            <p:txEl>
                                              <p:pRg st="2" end="2"/>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left)">
                                      <p:cBhvr>
                                        <p:cTn id="2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right to save jobs in the tire industry?</a:t>
            </a:r>
            <a:endParaRPr lang="en-US" dirty="0"/>
          </a:p>
        </p:txBody>
      </p:sp>
      <p:sp>
        <p:nvSpPr>
          <p:cNvPr id="4" name="Text Placeholder 2"/>
          <p:cNvSpPr>
            <a:spLocks noGrp="1"/>
          </p:cNvSpPr>
          <p:nvPr>
            <p:ph type="body" sz="quarter" idx="11"/>
          </p:nvPr>
        </p:nvSpPr>
        <p:spPr>
          <a:xfrm>
            <a:off x="152400" y="838200"/>
            <a:ext cx="8839200" cy="5638800"/>
          </a:xfrm>
        </p:spPr>
        <p:txBody>
          <a:bodyPr/>
          <a:lstStyle/>
          <a:p>
            <a:r>
              <a:rPr lang="en-US" dirty="0" smtClean="0"/>
              <a:t>Between 2004 and 2008 Chinese tire companies tripled exports to the United States.</a:t>
            </a:r>
          </a:p>
          <a:p>
            <a:pPr marL="342900" indent="-342900">
              <a:buFont typeface="Arial" panose="020B0604020202020204" pitchFamily="34" charset="0"/>
              <a:buChar char="•"/>
            </a:pPr>
            <a:r>
              <a:rPr lang="en-US" dirty="0" smtClean="0"/>
              <a:t>In fall 2009, President Obama responded with a tariff on tire imports from China of 35% of the tire’s value.</a:t>
            </a:r>
          </a:p>
          <a:p>
            <a:pPr marL="342900" indent="-342900">
              <a:buFont typeface="Arial" panose="020B0604020202020204" pitchFamily="34" charset="0"/>
              <a:buChar char="•"/>
            </a:pPr>
            <a:r>
              <a:rPr lang="en-US" dirty="0" smtClean="0"/>
              <a:t>Why? This would protect U.S. tire producing firms, and fewer tire industry workers would lose their jobs.</a:t>
            </a:r>
          </a:p>
          <a:p>
            <a:pPr marL="342900" indent="-342900">
              <a:buFont typeface="Arial" panose="020B0604020202020204" pitchFamily="34" charset="0"/>
              <a:buChar char="•"/>
            </a:pPr>
            <a:endParaRPr lang="en-US" dirty="0"/>
          </a:p>
          <a:p>
            <a:r>
              <a:rPr lang="en-US" dirty="0" smtClean="0"/>
              <a:t>China responded by raising tariffs on some U.S. goods.</a:t>
            </a:r>
          </a:p>
          <a:p>
            <a:endParaRPr lang="en-US" dirty="0"/>
          </a:p>
          <a:p>
            <a:r>
              <a:rPr lang="en-US" dirty="0" smtClean="0"/>
              <a:t>In 2012, President Obama allowed the tariff to expire. Tire imports from China started to rise again.</a:t>
            </a:r>
          </a:p>
          <a:p>
            <a:endParaRPr lang="en-US" dirty="0"/>
          </a:p>
          <a:p>
            <a:r>
              <a:rPr lang="en-US" dirty="0" smtClean="0"/>
              <a:t>Did the tariffs in the tire industry make us better or worse off?</a:t>
            </a:r>
            <a:endParaRPr lang="en-US" dirty="0"/>
          </a:p>
        </p:txBody>
      </p:sp>
    </p:spTree>
    <p:extLst>
      <p:ext uri="{BB962C8B-B14F-4D97-AF65-F5344CB8AC3E}">
        <p14:creationId xmlns:p14="http://schemas.microsoft.com/office/powerpoint/2010/main" val="177471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wipe(left)">
                                      <p:cBhvr>
                                        <p:cTn id="20" dur="500"/>
                                        <p:tgtEl>
                                          <p:spTgt spid="4">
                                            <p:txEl>
                                              <p:pRg st="4" end="4"/>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wipe(left)">
                                      <p:cBhvr>
                                        <p:cTn id="24" dur="500"/>
                                        <p:tgtEl>
                                          <p:spTgt spid="4">
                                            <p:txEl>
                                              <p:pRg st="6" end="6"/>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wipe(left)">
                                      <p:cBhvr>
                                        <p:cTn id="28"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impact of the sugar quota</a:t>
            </a:r>
            <a:endParaRPr lang="en-US" dirty="0"/>
          </a:p>
        </p:txBody>
      </p:sp>
      <p:sp>
        <p:nvSpPr>
          <p:cNvPr id="6" name="Text Placeholder 2"/>
          <p:cNvSpPr>
            <a:spLocks noGrp="1"/>
          </p:cNvSpPr>
          <p:nvPr>
            <p:ph type="body" sz="quarter" idx="11"/>
          </p:nvPr>
        </p:nvSpPr>
        <p:spPr>
          <a:xfrm>
            <a:off x="152400" y="838200"/>
            <a:ext cx="3962400" cy="5638800"/>
          </a:xfrm>
        </p:spPr>
        <p:txBody>
          <a:bodyPr/>
          <a:lstStyle/>
          <a:p>
            <a:r>
              <a:rPr lang="en-US" dirty="0"/>
              <a:t>If unlimited imports were allowed, America would import almost all of its sugar.</a:t>
            </a:r>
          </a:p>
          <a:p>
            <a:r>
              <a:rPr lang="en-US" dirty="0"/>
              <a:t>The sugar quota restricts imports, raising the U.S. price.</a:t>
            </a:r>
          </a:p>
          <a:p>
            <a:r>
              <a:rPr lang="en-US" dirty="0" smtClean="0"/>
              <a:t>Quantity </a:t>
            </a:r>
            <a:r>
              <a:rPr lang="en-US" dirty="0"/>
              <a:t>supplied by U.S. firms increases, resulting in increased producer surplus for U.S. firms.</a:t>
            </a:r>
          </a:p>
          <a:p>
            <a:r>
              <a:rPr lang="en-US" dirty="0" smtClean="0"/>
              <a:t>Foreign </a:t>
            </a:r>
            <a:r>
              <a:rPr lang="en-US" dirty="0"/>
              <a:t>sugar </a:t>
            </a:r>
            <a:r>
              <a:rPr lang="en-US" dirty="0" smtClean="0"/>
              <a:t>producers</a:t>
            </a:r>
            <a:br>
              <a:rPr lang="en-US" dirty="0" smtClean="0"/>
            </a:br>
            <a:r>
              <a:rPr lang="en-US" dirty="0" smtClean="0"/>
              <a:t>also </a:t>
            </a:r>
            <a:r>
              <a:rPr lang="en-US" dirty="0"/>
              <a:t>gain, by selling at the U.S. price.</a:t>
            </a:r>
          </a:p>
          <a:p>
            <a:r>
              <a:rPr lang="en-US" dirty="0" smtClean="0"/>
              <a:t>Consumer </a:t>
            </a:r>
            <a:r>
              <a:rPr lang="en-US" dirty="0"/>
              <a:t>surplus falls by </a:t>
            </a:r>
            <a:r>
              <a:rPr lang="en-US" dirty="0" smtClean="0"/>
              <a:t>A+C+B+D (lower consumption, higher price).</a:t>
            </a:r>
            <a:endParaRPr lang="en-US" dirty="0"/>
          </a:p>
          <a:p>
            <a:endParaRPr lang="en-US" dirty="0"/>
          </a:p>
        </p:txBody>
      </p:sp>
      <p:sp>
        <p:nvSpPr>
          <p:cNvPr id="7" name="Text Placeholder 3"/>
          <p:cNvSpPr>
            <a:spLocks noGrp="1"/>
          </p:cNvSpPr>
          <p:nvPr>
            <p:ph type="body" sz="quarter" idx="12"/>
          </p:nvPr>
        </p:nvSpPr>
        <p:spPr>
          <a:xfrm>
            <a:off x="5867400" y="6248400"/>
            <a:ext cx="2290763" cy="449263"/>
          </a:xfrm>
        </p:spPr>
        <p:txBody>
          <a:bodyPr/>
          <a:lstStyle/>
          <a:p>
            <a:r>
              <a:rPr lang="en-US" dirty="0" smtClean="0"/>
              <a:t>The economic effect of the U.S. sugar quota</a:t>
            </a:r>
            <a:endParaRPr lang="en-US" dirty="0"/>
          </a:p>
        </p:txBody>
      </p:sp>
      <p:sp>
        <p:nvSpPr>
          <p:cNvPr id="8" name="Text Placeholder 4"/>
          <p:cNvSpPr>
            <a:spLocks noGrp="1"/>
          </p:cNvSpPr>
          <p:nvPr>
            <p:ph type="body" sz="quarter" idx="13"/>
          </p:nvPr>
        </p:nvSpPr>
        <p:spPr>
          <a:xfrm>
            <a:off x="4533900" y="6248400"/>
            <a:ext cx="1352550" cy="381000"/>
          </a:xfrm>
        </p:spPr>
        <p:txBody>
          <a:bodyPr/>
          <a:lstStyle/>
          <a:p>
            <a:r>
              <a:rPr lang="en-US" dirty="0" smtClean="0"/>
              <a:t>Figure 9.7</a:t>
            </a:r>
            <a:endParaRPr lang="en-US" dirty="0"/>
          </a:p>
        </p:txBody>
      </p:sp>
      <p:pic>
        <p:nvPicPr>
          <p:cNvPr id="4098" name="Picture 2" descr="C:\Users\Paul\Dropbox\ECON 5e\Art From Fernando_For Digital\ch09\Figure_9.7\png_old\Figure_9.7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914400"/>
            <a:ext cx="5334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Paul\Dropbox\ECON 5e\Art From Fernando_For Digital\ch09\Figure_9.7\png_old\Figure_9.7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914400"/>
            <a:ext cx="5334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Paul\Dropbox\ECON 5e\Art From Fernando_For Digital\ch09\Figure_9.7\png_old\Figure_9.7_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914400"/>
            <a:ext cx="5334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Paul\Dropbox\ECON 5e\Art From Fernando_For Digital\ch09\Figure_9.7\png_old\Figure_9.7_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914400"/>
            <a:ext cx="5334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Paul\Dropbox\ECON 5e\Art From Fernando_For Digital\ch09\Figure_9.7\png_old\Figure_9.7_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914400"/>
            <a:ext cx="5334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Paul\Dropbox\ECON 5e\Art From Fernando_For Digital\ch09\Figure_9.7\png_old\Figure_9.7_6.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914400"/>
            <a:ext cx="5334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Users\Paul\Dropbox\ECON 5e\Art From Fernando_For Digital\ch09\Figure_9.7\png_old\Figure_9.7_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3800" y="914400"/>
            <a:ext cx="5334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descr="C:\Users\Paul\Dropbox\ECON 5e\Art From Fernando_For Digital\ch09\Figure_9.7\png_old\Figure_9.7_14.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33800" y="914400"/>
            <a:ext cx="5334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C:\Users\Paul\Dropbox\ECON 5e\Art From Fernando_For Digital\ch09\Figure_9.7\png_old\Figure_9.7_8.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3800" y="914400"/>
            <a:ext cx="5334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Users\Paul\Dropbox\ECON 5e\Art From Fernando_For Digital\ch09\Figure_9.7\png_old\Figure_9.7_9.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33800" y="914400"/>
            <a:ext cx="5334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C:\Users\Paul\Dropbox\ECON 5e\Art From Fernando_For Digital\ch09\Figure_9.7\png_old\Figure_9.7_10.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33800" y="914400"/>
            <a:ext cx="5334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C:\Users\Paul\Dropbox\ECON 5e\Art From Fernando_For Digital\ch09\Figure_9.7\png_old\Figure_9.7_11.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33800" y="914400"/>
            <a:ext cx="5334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descr="C:\Users\Paul\Dropbox\ECON 5e\Art From Fernando_For Digital\ch09\Figure_9.7\png_old\Figure_9.7_12.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33800" y="914400"/>
            <a:ext cx="5334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C:\Users\Paul\Dropbox\ECON 5e\Art From Fernando_For Digital\ch09\Figure_9.7\png_old\Figure_9.7_13.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33800" y="914400"/>
            <a:ext cx="5334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C:\Users\Paul\Dropbox\ECON 5e\Art From Fernando_For Digital\ch09\Figure_9.7\png_old\Figure_9.7_15.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33800" y="914400"/>
            <a:ext cx="5334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4113" name="Picture 17" descr="C:\Users\Paul\Dropbox\ECON 5e\Art From Fernando_For Digital\ch09\Figure_9.7\png_old\Figure_9.7_16.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733800" y="914400"/>
            <a:ext cx="5334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C:\Users\Paul\Dropbox\ECON 5e\Art From Fernando_For Digital\ch09\Figure_9.7\png_old\Figure_9.7_17.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733800" y="914400"/>
            <a:ext cx="5334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4115" name="Picture 19" descr="C:\Users\Paul\Dropbox\ECON 5e\Art From Fernando_For Digital\ch09\Figure_9.7\png_old\Figure_9.7_18.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733800" y="914400"/>
            <a:ext cx="5334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C:\Users\Paul\Dropbox\ECON 5e\Art From Fernando_For Digital\ch09\Figure_9.7\png_old\Figure_9.7_19.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733800" y="914400"/>
            <a:ext cx="5334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4117" name="Picture 21" descr="C:\Users\Paul\Dropbox\ECON 5e\Art From Fernando_For Digital\ch09\Figure_9.7\png_old\Figure_9.7_20.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733800" y="914400"/>
            <a:ext cx="5334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C:\Users\Paul\Dropbox\ECON 5e\Art From Fernando_For Digital\ch09\Figure_9.7\png_old\Figure_9.7_21.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733800" y="914400"/>
            <a:ext cx="5334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4119" name="Picture 23" descr="C:\Users\Paul\Dropbox\ECON 5e\Art From Fernando_For Digital\ch09\Figure_9.7\png_old\Figure_9.7_22.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733800" y="914400"/>
            <a:ext cx="5334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4120" name="Picture 24" descr="C:\Users\Paul\Dropbox\ECON 5e\Art From Fernando_For Digital\ch09\Figure_9.7\png_old\Figure_9.7_23.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733800" y="914400"/>
            <a:ext cx="5334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24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wipe(down)">
                                      <p:cBhvr>
                                        <p:cTn id="11" dur="500"/>
                                        <p:tgtEl>
                                          <p:spTgt spid="4098"/>
                                        </p:tgtEl>
                                      </p:cBhvr>
                                    </p:animEffect>
                                  </p:childTnLst>
                                </p:cTn>
                              </p:par>
                              <p:par>
                                <p:cTn id="12" presetID="22" presetClass="entr" presetSubtype="4" fill="hold" nodeType="withEffect">
                                  <p:stCondLst>
                                    <p:cond delay="0"/>
                                  </p:stCondLst>
                                  <p:childTnLst>
                                    <p:set>
                                      <p:cBhvr>
                                        <p:cTn id="13" dur="1" fill="hold">
                                          <p:stCondLst>
                                            <p:cond delay="0"/>
                                          </p:stCondLst>
                                        </p:cTn>
                                        <p:tgtEl>
                                          <p:spTgt spid="4099"/>
                                        </p:tgtEl>
                                        <p:attrNameLst>
                                          <p:attrName>style.visibility</p:attrName>
                                        </p:attrNameLst>
                                      </p:cBhvr>
                                      <p:to>
                                        <p:strVal val="visible"/>
                                      </p:to>
                                    </p:set>
                                    <p:animEffect transition="in" filter="wipe(down)">
                                      <p:cBhvr>
                                        <p:cTn id="14" dur="500"/>
                                        <p:tgtEl>
                                          <p:spTgt spid="4099"/>
                                        </p:tgtEl>
                                      </p:cBhvr>
                                    </p:animEffect>
                                  </p:childTnLst>
                                </p:cTn>
                              </p:par>
                              <p:par>
                                <p:cTn id="15" presetID="22" presetClass="entr" presetSubtype="4"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wipe(down)">
                                      <p:cBhvr>
                                        <p:cTn id="17" dur="500"/>
                                        <p:tgtEl>
                                          <p:spTgt spid="4100"/>
                                        </p:tgtEl>
                                      </p:cBhvr>
                                    </p:animEffect>
                                  </p:childTnLst>
                                </p:cTn>
                              </p:par>
                              <p:par>
                                <p:cTn id="18" presetID="22" presetClass="entr" presetSubtype="4" fill="hold" nodeType="withEffect">
                                  <p:stCondLst>
                                    <p:cond delay="0"/>
                                  </p:stCondLst>
                                  <p:childTnLst>
                                    <p:set>
                                      <p:cBhvr>
                                        <p:cTn id="19" dur="1" fill="hold">
                                          <p:stCondLst>
                                            <p:cond delay="0"/>
                                          </p:stCondLst>
                                        </p:cTn>
                                        <p:tgtEl>
                                          <p:spTgt spid="4101"/>
                                        </p:tgtEl>
                                        <p:attrNameLst>
                                          <p:attrName>style.visibility</p:attrName>
                                        </p:attrNameLst>
                                      </p:cBhvr>
                                      <p:to>
                                        <p:strVal val="visible"/>
                                      </p:to>
                                    </p:set>
                                    <p:animEffect transition="in" filter="wipe(down)">
                                      <p:cBhvr>
                                        <p:cTn id="20" dur="500"/>
                                        <p:tgtEl>
                                          <p:spTgt spid="4101"/>
                                        </p:tgtEl>
                                      </p:cBhvr>
                                    </p:animEffect>
                                  </p:childTnLst>
                                </p:cTn>
                              </p:par>
                              <p:par>
                                <p:cTn id="21" presetID="22" presetClass="entr" presetSubtype="4" fill="hold" nodeType="withEffect">
                                  <p:stCondLst>
                                    <p:cond delay="0"/>
                                  </p:stCondLst>
                                  <p:childTnLst>
                                    <p:set>
                                      <p:cBhvr>
                                        <p:cTn id="22" dur="1" fill="hold">
                                          <p:stCondLst>
                                            <p:cond delay="0"/>
                                          </p:stCondLst>
                                        </p:cTn>
                                        <p:tgtEl>
                                          <p:spTgt spid="4102"/>
                                        </p:tgtEl>
                                        <p:attrNameLst>
                                          <p:attrName>style.visibility</p:attrName>
                                        </p:attrNameLst>
                                      </p:cBhvr>
                                      <p:to>
                                        <p:strVal val="visible"/>
                                      </p:to>
                                    </p:set>
                                    <p:animEffect transition="in" filter="wipe(down)">
                                      <p:cBhvr>
                                        <p:cTn id="23" dur="500"/>
                                        <p:tgtEl>
                                          <p:spTgt spid="4102"/>
                                        </p:tgtEl>
                                      </p:cBhvr>
                                    </p:animEffect>
                                  </p:childTnLst>
                                </p:cTn>
                              </p:par>
                              <p:par>
                                <p:cTn id="24" presetID="22" presetClass="entr" presetSubtype="4" fill="hold" nodeType="withEffect">
                                  <p:stCondLst>
                                    <p:cond delay="0"/>
                                  </p:stCondLst>
                                  <p:childTnLst>
                                    <p:set>
                                      <p:cBhvr>
                                        <p:cTn id="25" dur="1" fill="hold">
                                          <p:stCondLst>
                                            <p:cond delay="0"/>
                                          </p:stCondLst>
                                        </p:cTn>
                                        <p:tgtEl>
                                          <p:spTgt spid="4103"/>
                                        </p:tgtEl>
                                        <p:attrNameLst>
                                          <p:attrName>style.visibility</p:attrName>
                                        </p:attrNameLst>
                                      </p:cBhvr>
                                      <p:to>
                                        <p:strVal val="visible"/>
                                      </p:to>
                                    </p:set>
                                    <p:animEffect transition="in" filter="wipe(down)">
                                      <p:cBhvr>
                                        <p:cTn id="26" dur="500"/>
                                        <p:tgtEl>
                                          <p:spTgt spid="410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wipe(left)">
                                      <p:cBhvr>
                                        <p:cTn id="31" dur="500"/>
                                        <p:tgtEl>
                                          <p:spTgt spid="6">
                                            <p:txEl>
                                              <p:pRg st="1" end="1"/>
                                            </p:txEl>
                                          </p:spTgt>
                                        </p:tgtEl>
                                      </p:cBhvr>
                                    </p:animEffect>
                                  </p:childTnLst>
                                </p:cTn>
                              </p:par>
                            </p:childTnLst>
                          </p:cTn>
                        </p:par>
                        <p:par>
                          <p:cTn id="32" fill="hold">
                            <p:stCondLst>
                              <p:cond delay="500"/>
                            </p:stCondLst>
                            <p:childTnLst>
                              <p:par>
                                <p:cTn id="33" presetID="22" presetClass="entr" presetSubtype="4" fill="hold" nodeType="afterEffect">
                                  <p:stCondLst>
                                    <p:cond delay="0"/>
                                  </p:stCondLst>
                                  <p:childTnLst>
                                    <p:set>
                                      <p:cBhvr>
                                        <p:cTn id="34" dur="1" fill="hold">
                                          <p:stCondLst>
                                            <p:cond delay="0"/>
                                          </p:stCondLst>
                                        </p:cTn>
                                        <p:tgtEl>
                                          <p:spTgt spid="4104"/>
                                        </p:tgtEl>
                                        <p:attrNameLst>
                                          <p:attrName>style.visibility</p:attrName>
                                        </p:attrNameLst>
                                      </p:cBhvr>
                                      <p:to>
                                        <p:strVal val="visible"/>
                                      </p:to>
                                    </p:set>
                                    <p:animEffect transition="in" filter="wipe(down)">
                                      <p:cBhvr>
                                        <p:cTn id="35" dur="500"/>
                                        <p:tgtEl>
                                          <p:spTgt spid="4104"/>
                                        </p:tgtEl>
                                      </p:cBhvr>
                                    </p:animEffect>
                                  </p:childTnLst>
                                </p:cTn>
                              </p:par>
                              <p:par>
                                <p:cTn id="36" presetID="22" presetClass="entr" presetSubtype="4" fill="hold" nodeType="withEffect">
                                  <p:stCondLst>
                                    <p:cond delay="0"/>
                                  </p:stCondLst>
                                  <p:childTnLst>
                                    <p:set>
                                      <p:cBhvr>
                                        <p:cTn id="37" dur="1" fill="hold">
                                          <p:stCondLst>
                                            <p:cond delay="0"/>
                                          </p:stCondLst>
                                        </p:cTn>
                                        <p:tgtEl>
                                          <p:spTgt spid="4111"/>
                                        </p:tgtEl>
                                        <p:attrNameLst>
                                          <p:attrName>style.visibility</p:attrName>
                                        </p:attrNameLst>
                                      </p:cBhvr>
                                      <p:to>
                                        <p:strVal val="visible"/>
                                      </p:to>
                                    </p:set>
                                    <p:animEffect transition="in" filter="wipe(down)">
                                      <p:cBhvr>
                                        <p:cTn id="38" dur="500"/>
                                        <p:tgtEl>
                                          <p:spTgt spid="41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wipe(left)">
                                      <p:cBhvr>
                                        <p:cTn id="43" dur="500"/>
                                        <p:tgtEl>
                                          <p:spTgt spid="6">
                                            <p:txEl>
                                              <p:pRg st="2" end="2"/>
                                            </p:txEl>
                                          </p:spTgt>
                                        </p:tgtEl>
                                      </p:cBhvr>
                                    </p:animEffect>
                                  </p:childTnLst>
                                </p:cTn>
                              </p:par>
                            </p:childTnLst>
                          </p:cTn>
                        </p:par>
                        <p:par>
                          <p:cTn id="44" fill="hold">
                            <p:stCondLst>
                              <p:cond delay="500"/>
                            </p:stCondLst>
                            <p:childTnLst>
                              <p:par>
                                <p:cTn id="45" presetID="22" presetClass="entr" presetSubtype="4" fill="hold" nodeType="afterEffect">
                                  <p:stCondLst>
                                    <p:cond delay="0"/>
                                  </p:stCondLst>
                                  <p:childTnLst>
                                    <p:set>
                                      <p:cBhvr>
                                        <p:cTn id="46" dur="1" fill="hold">
                                          <p:stCondLst>
                                            <p:cond delay="0"/>
                                          </p:stCondLst>
                                        </p:cTn>
                                        <p:tgtEl>
                                          <p:spTgt spid="4105"/>
                                        </p:tgtEl>
                                        <p:attrNameLst>
                                          <p:attrName>style.visibility</p:attrName>
                                        </p:attrNameLst>
                                      </p:cBhvr>
                                      <p:to>
                                        <p:strVal val="visible"/>
                                      </p:to>
                                    </p:set>
                                    <p:animEffect transition="in" filter="wipe(down)">
                                      <p:cBhvr>
                                        <p:cTn id="47" dur="500"/>
                                        <p:tgtEl>
                                          <p:spTgt spid="4105"/>
                                        </p:tgtEl>
                                      </p:cBhvr>
                                    </p:animEffect>
                                  </p:childTnLst>
                                </p:cTn>
                              </p:par>
                              <p:par>
                                <p:cTn id="48" presetID="22" presetClass="entr" presetSubtype="4" fill="hold" nodeType="withEffect">
                                  <p:stCondLst>
                                    <p:cond delay="0"/>
                                  </p:stCondLst>
                                  <p:childTnLst>
                                    <p:set>
                                      <p:cBhvr>
                                        <p:cTn id="49" dur="1" fill="hold">
                                          <p:stCondLst>
                                            <p:cond delay="0"/>
                                          </p:stCondLst>
                                        </p:cTn>
                                        <p:tgtEl>
                                          <p:spTgt spid="4106"/>
                                        </p:tgtEl>
                                        <p:attrNameLst>
                                          <p:attrName>style.visibility</p:attrName>
                                        </p:attrNameLst>
                                      </p:cBhvr>
                                      <p:to>
                                        <p:strVal val="visible"/>
                                      </p:to>
                                    </p:set>
                                    <p:animEffect transition="in" filter="wipe(down)">
                                      <p:cBhvr>
                                        <p:cTn id="50" dur="500"/>
                                        <p:tgtEl>
                                          <p:spTgt spid="4106"/>
                                        </p:tgtEl>
                                      </p:cBhvr>
                                    </p:animEffect>
                                  </p:childTnLst>
                                </p:cTn>
                              </p:par>
                              <p:par>
                                <p:cTn id="51" presetID="22" presetClass="entr" presetSubtype="4" fill="hold" nodeType="withEffect">
                                  <p:stCondLst>
                                    <p:cond delay="0"/>
                                  </p:stCondLst>
                                  <p:childTnLst>
                                    <p:set>
                                      <p:cBhvr>
                                        <p:cTn id="52" dur="1" fill="hold">
                                          <p:stCondLst>
                                            <p:cond delay="0"/>
                                          </p:stCondLst>
                                        </p:cTn>
                                        <p:tgtEl>
                                          <p:spTgt spid="4107"/>
                                        </p:tgtEl>
                                        <p:attrNameLst>
                                          <p:attrName>style.visibility</p:attrName>
                                        </p:attrNameLst>
                                      </p:cBhvr>
                                      <p:to>
                                        <p:strVal val="visible"/>
                                      </p:to>
                                    </p:set>
                                    <p:animEffect transition="in" filter="wipe(down)">
                                      <p:cBhvr>
                                        <p:cTn id="53" dur="500"/>
                                        <p:tgtEl>
                                          <p:spTgt spid="4107"/>
                                        </p:tgtEl>
                                      </p:cBhvr>
                                    </p:animEffect>
                                  </p:childTnLst>
                                </p:cTn>
                              </p:par>
                              <p:par>
                                <p:cTn id="54" presetID="22" presetClass="entr" presetSubtype="4" fill="hold" nodeType="withEffect">
                                  <p:stCondLst>
                                    <p:cond delay="0"/>
                                  </p:stCondLst>
                                  <p:childTnLst>
                                    <p:set>
                                      <p:cBhvr>
                                        <p:cTn id="55" dur="1" fill="hold">
                                          <p:stCondLst>
                                            <p:cond delay="0"/>
                                          </p:stCondLst>
                                        </p:cTn>
                                        <p:tgtEl>
                                          <p:spTgt spid="4108"/>
                                        </p:tgtEl>
                                        <p:attrNameLst>
                                          <p:attrName>style.visibility</p:attrName>
                                        </p:attrNameLst>
                                      </p:cBhvr>
                                      <p:to>
                                        <p:strVal val="visible"/>
                                      </p:to>
                                    </p:set>
                                    <p:animEffect transition="in" filter="wipe(down)">
                                      <p:cBhvr>
                                        <p:cTn id="56" dur="500"/>
                                        <p:tgtEl>
                                          <p:spTgt spid="4108"/>
                                        </p:tgtEl>
                                      </p:cBhvr>
                                    </p:animEffect>
                                  </p:childTnLst>
                                </p:cTn>
                              </p:par>
                              <p:par>
                                <p:cTn id="57" presetID="22" presetClass="entr" presetSubtype="4" fill="hold" nodeType="withEffect">
                                  <p:stCondLst>
                                    <p:cond delay="0"/>
                                  </p:stCondLst>
                                  <p:childTnLst>
                                    <p:set>
                                      <p:cBhvr>
                                        <p:cTn id="58" dur="1" fill="hold">
                                          <p:stCondLst>
                                            <p:cond delay="0"/>
                                          </p:stCondLst>
                                        </p:cTn>
                                        <p:tgtEl>
                                          <p:spTgt spid="4109"/>
                                        </p:tgtEl>
                                        <p:attrNameLst>
                                          <p:attrName>style.visibility</p:attrName>
                                        </p:attrNameLst>
                                      </p:cBhvr>
                                      <p:to>
                                        <p:strVal val="visible"/>
                                      </p:to>
                                    </p:set>
                                    <p:animEffect transition="in" filter="wipe(down)">
                                      <p:cBhvr>
                                        <p:cTn id="59" dur="500"/>
                                        <p:tgtEl>
                                          <p:spTgt spid="4109"/>
                                        </p:tgtEl>
                                      </p:cBhvr>
                                    </p:animEffect>
                                  </p:childTnLst>
                                </p:cTn>
                              </p:par>
                              <p:par>
                                <p:cTn id="60" presetID="22" presetClass="entr" presetSubtype="4" fill="hold" nodeType="withEffect">
                                  <p:stCondLst>
                                    <p:cond delay="0"/>
                                  </p:stCondLst>
                                  <p:childTnLst>
                                    <p:set>
                                      <p:cBhvr>
                                        <p:cTn id="61" dur="1" fill="hold">
                                          <p:stCondLst>
                                            <p:cond delay="0"/>
                                          </p:stCondLst>
                                        </p:cTn>
                                        <p:tgtEl>
                                          <p:spTgt spid="4110"/>
                                        </p:tgtEl>
                                        <p:attrNameLst>
                                          <p:attrName>style.visibility</p:attrName>
                                        </p:attrNameLst>
                                      </p:cBhvr>
                                      <p:to>
                                        <p:strVal val="visible"/>
                                      </p:to>
                                    </p:set>
                                    <p:animEffect transition="in" filter="wipe(down)">
                                      <p:cBhvr>
                                        <p:cTn id="62" dur="500"/>
                                        <p:tgtEl>
                                          <p:spTgt spid="4110"/>
                                        </p:tgtEl>
                                      </p:cBhvr>
                                    </p:animEffect>
                                  </p:childTnLst>
                                </p:cTn>
                              </p:par>
                            </p:childTnLst>
                          </p:cTn>
                        </p:par>
                        <p:par>
                          <p:cTn id="63" fill="hold">
                            <p:stCondLst>
                              <p:cond delay="1000"/>
                            </p:stCondLst>
                            <p:childTnLst>
                              <p:par>
                                <p:cTn id="64" presetID="22" presetClass="entr" presetSubtype="4" fill="hold" nodeType="afterEffect">
                                  <p:stCondLst>
                                    <p:cond delay="0"/>
                                  </p:stCondLst>
                                  <p:childTnLst>
                                    <p:set>
                                      <p:cBhvr>
                                        <p:cTn id="65" dur="1" fill="hold">
                                          <p:stCondLst>
                                            <p:cond delay="0"/>
                                          </p:stCondLst>
                                        </p:cTn>
                                        <p:tgtEl>
                                          <p:spTgt spid="4112"/>
                                        </p:tgtEl>
                                        <p:attrNameLst>
                                          <p:attrName>style.visibility</p:attrName>
                                        </p:attrNameLst>
                                      </p:cBhvr>
                                      <p:to>
                                        <p:strVal val="visible"/>
                                      </p:to>
                                    </p:set>
                                    <p:animEffect transition="in" filter="wipe(down)">
                                      <p:cBhvr>
                                        <p:cTn id="66" dur="500"/>
                                        <p:tgtEl>
                                          <p:spTgt spid="4112"/>
                                        </p:tgtEl>
                                      </p:cBhvr>
                                    </p:animEffect>
                                  </p:childTnLst>
                                </p:cTn>
                              </p:par>
                              <p:par>
                                <p:cTn id="67" presetID="22" presetClass="entr" presetSubtype="4" fill="hold" nodeType="withEffect">
                                  <p:stCondLst>
                                    <p:cond delay="0"/>
                                  </p:stCondLst>
                                  <p:childTnLst>
                                    <p:set>
                                      <p:cBhvr>
                                        <p:cTn id="68" dur="1" fill="hold">
                                          <p:stCondLst>
                                            <p:cond delay="0"/>
                                          </p:stCondLst>
                                        </p:cTn>
                                        <p:tgtEl>
                                          <p:spTgt spid="4113"/>
                                        </p:tgtEl>
                                        <p:attrNameLst>
                                          <p:attrName>style.visibility</p:attrName>
                                        </p:attrNameLst>
                                      </p:cBhvr>
                                      <p:to>
                                        <p:strVal val="visible"/>
                                      </p:to>
                                    </p:set>
                                    <p:animEffect transition="in" filter="wipe(down)">
                                      <p:cBhvr>
                                        <p:cTn id="69" dur="500"/>
                                        <p:tgtEl>
                                          <p:spTgt spid="4113"/>
                                        </p:tgtEl>
                                      </p:cBhvr>
                                    </p:animEffect>
                                  </p:childTnLst>
                                </p:cTn>
                              </p:par>
                              <p:par>
                                <p:cTn id="70" presetID="22" presetClass="entr" presetSubtype="4" fill="hold" nodeType="withEffect">
                                  <p:stCondLst>
                                    <p:cond delay="0"/>
                                  </p:stCondLst>
                                  <p:childTnLst>
                                    <p:set>
                                      <p:cBhvr>
                                        <p:cTn id="71" dur="1" fill="hold">
                                          <p:stCondLst>
                                            <p:cond delay="0"/>
                                          </p:stCondLst>
                                        </p:cTn>
                                        <p:tgtEl>
                                          <p:spTgt spid="4114"/>
                                        </p:tgtEl>
                                        <p:attrNameLst>
                                          <p:attrName>style.visibility</p:attrName>
                                        </p:attrNameLst>
                                      </p:cBhvr>
                                      <p:to>
                                        <p:strVal val="visible"/>
                                      </p:to>
                                    </p:set>
                                    <p:animEffect transition="in" filter="wipe(down)">
                                      <p:cBhvr>
                                        <p:cTn id="72" dur="500"/>
                                        <p:tgtEl>
                                          <p:spTgt spid="411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6">
                                            <p:txEl>
                                              <p:pRg st="3" end="3"/>
                                            </p:txEl>
                                          </p:spTgt>
                                        </p:tgtEl>
                                        <p:attrNameLst>
                                          <p:attrName>style.visibility</p:attrName>
                                        </p:attrNameLst>
                                      </p:cBhvr>
                                      <p:to>
                                        <p:strVal val="visible"/>
                                      </p:to>
                                    </p:set>
                                    <p:animEffect transition="in" filter="wipe(left)">
                                      <p:cBhvr>
                                        <p:cTn id="77" dur="500"/>
                                        <p:tgtEl>
                                          <p:spTgt spid="6">
                                            <p:txEl>
                                              <p:pRg st="3" end="3"/>
                                            </p:txEl>
                                          </p:spTgt>
                                        </p:tgtEl>
                                      </p:cBhvr>
                                    </p:animEffect>
                                  </p:childTnLst>
                                </p:cTn>
                              </p:par>
                            </p:childTnLst>
                          </p:cTn>
                        </p:par>
                        <p:par>
                          <p:cTn id="78" fill="hold">
                            <p:stCondLst>
                              <p:cond delay="500"/>
                            </p:stCondLst>
                            <p:childTnLst>
                              <p:par>
                                <p:cTn id="79" presetID="22" presetClass="entr" presetSubtype="4" fill="hold" nodeType="afterEffect">
                                  <p:stCondLst>
                                    <p:cond delay="0"/>
                                  </p:stCondLst>
                                  <p:childTnLst>
                                    <p:set>
                                      <p:cBhvr>
                                        <p:cTn id="80" dur="1" fill="hold">
                                          <p:stCondLst>
                                            <p:cond delay="0"/>
                                          </p:stCondLst>
                                        </p:cTn>
                                        <p:tgtEl>
                                          <p:spTgt spid="4115"/>
                                        </p:tgtEl>
                                        <p:attrNameLst>
                                          <p:attrName>style.visibility</p:attrName>
                                        </p:attrNameLst>
                                      </p:cBhvr>
                                      <p:to>
                                        <p:strVal val="visible"/>
                                      </p:to>
                                    </p:set>
                                    <p:animEffect transition="in" filter="wipe(down)">
                                      <p:cBhvr>
                                        <p:cTn id="81" dur="500"/>
                                        <p:tgtEl>
                                          <p:spTgt spid="4115"/>
                                        </p:tgtEl>
                                      </p:cBhvr>
                                    </p:animEffect>
                                  </p:childTnLst>
                                </p:cTn>
                              </p:par>
                              <p:par>
                                <p:cTn id="82" presetID="22" presetClass="entr" presetSubtype="4" fill="hold" nodeType="withEffect">
                                  <p:stCondLst>
                                    <p:cond delay="0"/>
                                  </p:stCondLst>
                                  <p:childTnLst>
                                    <p:set>
                                      <p:cBhvr>
                                        <p:cTn id="83" dur="1" fill="hold">
                                          <p:stCondLst>
                                            <p:cond delay="0"/>
                                          </p:stCondLst>
                                        </p:cTn>
                                        <p:tgtEl>
                                          <p:spTgt spid="4116"/>
                                        </p:tgtEl>
                                        <p:attrNameLst>
                                          <p:attrName>style.visibility</p:attrName>
                                        </p:attrNameLst>
                                      </p:cBhvr>
                                      <p:to>
                                        <p:strVal val="visible"/>
                                      </p:to>
                                    </p:set>
                                    <p:animEffect transition="in" filter="wipe(down)">
                                      <p:cBhvr>
                                        <p:cTn id="84" dur="500"/>
                                        <p:tgtEl>
                                          <p:spTgt spid="4116"/>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6">
                                            <p:txEl>
                                              <p:pRg st="4" end="4"/>
                                            </p:txEl>
                                          </p:spTgt>
                                        </p:tgtEl>
                                        <p:attrNameLst>
                                          <p:attrName>style.visibility</p:attrName>
                                        </p:attrNameLst>
                                      </p:cBhvr>
                                      <p:to>
                                        <p:strVal val="visible"/>
                                      </p:to>
                                    </p:set>
                                    <p:animEffect transition="in" filter="wipe(left)">
                                      <p:cBhvr>
                                        <p:cTn id="89" dur="500"/>
                                        <p:tgtEl>
                                          <p:spTgt spid="6">
                                            <p:txEl>
                                              <p:pRg st="4" end="4"/>
                                            </p:txEl>
                                          </p:spTgt>
                                        </p:tgtEl>
                                      </p:cBhvr>
                                    </p:animEffect>
                                  </p:childTnLst>
                                </p:cTn>
                              </p:par>
                              <p:par>
                                <p:cTn id="90" presetID="22" presetClass="entr" presetSubtype="4" fill="hold" nodeType="withEffect">
                                  <p:stCondLst>
                                    <p:cond delay="0"/>
                                  </p:stCondLst>
                                  <p:childTnLst>
                                    <p:set>
                                      <p:cBhvr>
                                        <p:cTn id="91" dur="1" fill="hold">
                                          <p:stCondLst>
                                            <p:cond delay="0"/>
                                          </p:stCondLst>
                                        </p:cTn>
                                        <p:tgtEl>
                                          <p:spTgt spid="4120"/>
                                        </p:tgtEl>
                                        <p:attrNameLst>
                                          <p:attrName>style.visibility</p:attrName>
                                        </p:attrNameLst>
                                      </p:cBhvr>
                                      <p:to>
                                        <p:strVal val="visible"/>
                                      </p:to>
                                    </p:set>
                                    <p:animEffect transition="in" filter="wipe(down)">
                                      <p:cBhvr>
                                        <p:cTn id="92" dur="500"/>
                                        <p:tgtEl>
                                          <p:spTgt spid="4120"/>
                                        </p:tgtEl>
                                      </p:cBhvr>
                                    </p:animEffect>
                                  </p:childTnLst>
                                </p:cTn>
                              </p:par>
                              <p:par>
                                <p:cTn id="93" presetID="22" presetClass="entr" presetSubtype="4" fill="hold" nodeType="withEffect">
                                  <p:stCondLst>
                                    <p:cond delay="0"/>
                                  </p:stCondLst>
                                  <p:childTnLst>
                                    <p:set>
                                      <p:cBhvr>
                                        <p:cTn id="94" dur="1" fill="hold">
                                          <p:stCondLst>
                                            <p:cond delay="0"/>
                                          </p:stCondLst>
                                        </p:cTn>
                                        <p:tgtEl>
                                          <p:spTgt spid="4119"/>
                                        </p:tgtEl>
                                        <p:attrNameLst>
                                          <p:attrName>style.visibility</p:attrName>
                                        </p:attrNameLst>
                                      </p:cBhvr>
                                      <p:to>
                                        <p:strVal val="visible"/>
                                      </p:to>
                                    </p:set>
                                    <p:animEffect transition="in" filter="wipe(down)">
                                      <p:cBhvr>
                                        <p:cTn id="95" dur="500"/>
                                        <p:tgtEl>
                                          <p:spTgt spid="4119"/>
                                        </p:tgtEl>
                                      </p:cBhvr>
                                    </p:animEffect>
                                  </p:childTnLst>
                                </p:cTn>
                              </p:par>
                              <p:par>
                                <p:cTn id="96" presetID="22" presetClass="entr" presetSubtype="4" fill="hold" nodeType="withEffect">
                                  <p:stCondLst>
                                    <p:cond delay="0"/>
                                  </p:stCondLst>
                                  <p:childTnLst>
                                    <p:set>
                                      <p:cBhvr>
                                        <p:cTn id="97" dur="1" fill="hold">
                                          <p:stCondLst>
                                            <p:cond delay="0"/>
                                          </p:stCondLst>
                                        </p:cTn>
                                        <p:tgtEl>
                                          <p:spTgt spid="4118"/>
                                        </p:tgtEl>
                                        <p:attrNameLst>
                                          <p:attrName>style.visibility</p:attrName>
                                        </p:attrNameLst>
                                      </p:cBhvr>
                                      <p:to>
                                        <p:strVal val="visible"/>
                                      </p:to>
                                    </p:set>
                                    <p:animEffect transition="in" filter="wipe(down)">
                                      <p:cBhvr>
                                        <p:cTn id="98" dur="500"/>
                                        <p:tgtEl>
                                          <p:spTgt spid="4118"/>
                                        </p:tgtEl>
                                      </p:cBhvr>
                                    </p:animEffect>
                                  </p:childTnLst>
                                </p:cTn>
                              </p:par>
                              <p:par>
                                <p:cTn id="99" presetID="22" presetClass="entr" presetSubtype="4" fill="hold" nodeType="withEffect">
                                  <p:stCondLst>
                                    <p:cond delay="0"/>
                                  </p:stCondLst>
                                  <p:childTnLst>
                                    <p:set>
                                      <p:cBhvr>
                                        <p:cTn id="100" dur="1" fill="hold">
                                          <p:stCondLst>
                                            <p:cond delay="0"/>
                                          </p:stCondLst>
                                        </p:cTn>
                                        <p:tgtEl>
                                          <p:spTgt spid="4117"/>
                                        </p:tgtEl>
                                        <p:attrNameLst>
                                          <p:attrName>style.visibility</p:attrName>
                                        </p:attrNameLst>
                                      </p:cBhvr>
                                      <p:to>
                                        <p:strVal val="visible"/>
                                      </p:to>
                                    </p:set>
                                    <p:animEffect transition="in" filter="wipe(down)">
                                      <p:cBhvr>
                                        <p:cTn id="101" dur="500"/>
                                        <p:tgtEl>
                                          <p:spTgt spid="4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 to society of maintaining import restrictions</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a:spcAft>
                <a:spcPts val="1200"/>
              </a:spcAft>
            </a:pPr>
            <a:r>
              <a:rPr lang="en-US" dirty="0"/>
              <a:t>A common argument in favor of maintaining import restrictions is that it saves domestic jobs.</a:t>
            </a:r>
          </a:p>
          <a:p>
            <a:pPr>
              <a:spcAft>
                <a:spcPts val="1200"/>
              </a:spcAft>
            </a:pPr>
            <a:r>
              <a:rPr lang="en-US" dirty="0"/>
              <a:t>Economists estimate that without the sugar import restrictions, about 3,000 jobs in the U.S. sugar industry would be lost.</a:t>
            </a:r>
          </a:p>
          <a:p>
            <a:pPr>
              <a:spcAft>
                <a:spcPts val="1200"/>
              </a:spcAft>
            </a:pPr>
            <a:r>
              <a:rPr lang="en-US" i="1" dirty="0"/>
              <a:t>That means each job is costing U.S. consumers</a:t>
            </a:r>
          </a:p>
          <a:p>
            <a:pPr>
              <a:spcAft>
                <a:spcPts val="1200"/>
              </a:spcAft>
            </a:pPr>
            <a:r>
              <a:rPr lang="en-US" i="1" dirty="0"/>
              <a:t>	</a:t>
            </a:r>
            <a:r>
              <a:rPr lang="en-US" i="1" dirty="0" smtClean="0"/>
              <a:t>$3.90 </a:t>
            </a:r>
            <a:r>
              <a:rPr lang="en-US" i="1" dirty="0"/>
              <a:t>billion / 3,000 jobs = </a:t>
            </a:r>
            <a:r>
              <a:rPr lang="en-US" i="1" dirty="0" smtClean="0"/>
              <a:t>$1.3 million </a:t>
            </a:r>
            <a:r>
              <a:rPr lang="en-US" i="1" dirty="0"/>
              <a:t>per job.</a:t>
            </a:r>
            <a:endParaRPr lang="en-US" dirty="0"/>
          </a:p>
          <a:p>
            <a:pPr>
              <a:spcAft>
                <a:spcPts val="1200"/>
              </a:spcAft>
            </a:pPr>
            <a:r>
              <a:rPr lang="en-US" dirty="0"/>
              <a:t>And this is probably an underestimate, since cheaper sugar would open up more jobs (in the candy industry, etc.), and encourage sugar-using manufacturers to remain in America.</a:t>
            </a:r>
          </a:p>
          <a:p>
            <a:pPr>
              <a:spcAft>
                <a:spcPts val="1200"/>
              </a:spcAft>
            </a:pPr>
            <a:r>
              <a:rPr lang="en-US" dirty="0"/>
              <a:t>Sugar producers are able to lobby for the tariffs because the cost to society of the tariffs is spread over many consumers, and the benefit is concentrated among just a few people</a:t>
            </a:r>
            <a:r>
              <a:rPr lang="en-US" dirty="0" smtClean="0"/>
              <a:t>.</a:t>
            </a:r>
            <a:endParaRPr lang="en-US" dirty="0"/>
          </a:p>
        </p:txBody>
      </p:sp>
    </p:spTree>
    <p:extLst>
      <p:ext uri="{BB962C8B-B14F-4D97-AF65-F5344CB8AC3E}">
        <p14:creationId xmlns:p14="http://schemas.microsoft.com/office/powerpoint/2010/main" val="310713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5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wipe(left)">
                                      <p:cBhvr>
                                        <p:cTn id="24" dur="500"/>
                                        <p:tgtEl>
                                          <p:spTgt spid="4">
                                            <p:txEl>
                                              <p:pRg st="4" end="4"/>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wipe(left)">
                                      <p:cBhvr>
                                        <p:cTn id="2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Preserving U.S. jobs with tariffs and quotas is expensive</a:t>
            </a:r>
            <a:endParaRPr lang="en-US" sz="2800" dirty="0"/>
          </a:p>
        </p:txBody>
      </p:sp>
      <p:sp>
        <p:nvSpPr>
          <p:cNvPr id="6" name="Text Placeholder 2"/>
          <p:cNvSpPr>
            <a:spLocks noGrp="1"/>
          </p:cNvSpPr>
          <p:nvPr>
            <p:ph type="body" sz="quarter" idx="11"/>
          </p:nvPr>
        </p:nvSpPr>
        <p:spPr>
          <a:xfrm>
            <a:off x="152400" y="838200"/>
            <a:ext cx="3962400" cy="1600200"/>
          </a:xfrm>
        </p:spPr>
        <p:txBody>
          <a:bodyPr/>
          <a:lstStyle/>
          <a:p>
            <a:r>
              <a:rPr lang="en-US" dirty="0"/>
              <a:t>The cost to American consumers of maintaining import restrictions and tariffs is very high.</a:t>
            </a:r>
          </a:p>
          <a:p>
            <a:endParaRPr lang="en-US" dirty="0"/>
          </a:p>
        </p:txBody>
      </p:sp>
      <p:sp>
        <p:nvSpPr>
          <p:cNvPr id="7" name="Text Placeholder 3"/>
          <p:cNvSpPr>
            <a:spLocks noGrp="1"/>
          </p:cNvSpPr>
          <p:nvPr>
            <p:ph type="body" sz="quarter" idx="12"/>
          </p:nvPr>
        </p:nvSpPr>
        <p:spPr>
          <a:xfrm>
            <a:off x="5867400" y="5562600"/>
            <a:ext cx="2290763" cy="449263"/>
          </a:xfrm>
        </p:spPr>
        <p:txBody>
          <a:bodyPr/>
          <a:lstStyle/>
          <a:p>
            <a:r>
              <a:rPr lang="en-US" dirty="0" smtClean="0"/>
              <a:t>Preserving U.S. jobs with tariffs and quotas is expensive</a:t>
            </a:r>
            <a:endParaRPr lang="en-US" dirty="0"/>
          </a:p>
        </p:txBody>
      </p:sp>
      <p:sp>
        <p:nvSpPr>
          <p:cNvPr id="8" name="Text Placeholder 4"/>
          <p:cNvSpPr>
            <a:spLocks noGrp="1"/>
          </p:cNvSpPr>
          <p:nvPr>
            <p:ph type="body" sz="quarter" idx="13"/>
          </p:nvPr>
        </p:nvSpPr>
        <p:spPr>
          <a:xfrm>
            <a:off x="4533900" y="5562600"/>
            <a:ext cx="1352550" cy="381000"/>
          </a:xfrm>
        </p:spPr>
        <p:txBody>
          <a:bodyPr/>
          <a:lstStyle/>
          <a:p>
            <a:r>
              <a:rPr lang="en-US" dirty="0" smtClean="0"/>
              <a:t>Table 9.5</a:t>
            </a:r>
            <a:endParaRPr lang="en-US" dirty="0"/>
          </a:p>
        </p:txBody>
      </p:sp>
      <p:graphicFrame>
        <p:nvGraphicFramePr>
          <p:cNvPr id="9" name="Group 7"/>
          <p:cNvGraphicFramePr>
            <a:graphicFrameLocks noGrp="1"/>
          </p:cNvGraphicFramePr>
          <p:nvPr>
            <p:extLst>
              <p:ext uri="{D42A27DB-BD31-4B8C-83A1-F6EECF244321}">
                <p14:modId xmlns:p14="http://schemas.microsoft.com/office/powerpoint/2010/main" val="578358472"/>
              </p:ext>
            </p:extLst>
          </p:nvPr>
        </p:nvGraphicFramePr>
        <p:xfrm>
          <a:off x="778668" y="1834940"/>
          <a:ext cx="7586663" cy="3499060"/>
        </p:xfrm>
        <a:graphic>
          <a:graphicData uri="http://schemas.openxmlformats.org/drawingml/2006/table">
            <a:tbl>
              <a:tblPr/>
              <a:tblGrid>
                <a:gridCol w="2209800"/>
                <a:gridCol w="2343150"/>
                <a:gridCol w="1959688"/>
                <a:gridCol w="1074025"/>
              </a:tblGrid>
              <a:tr h="8228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rgbClr val="0066B3"/>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Product</a:t>
                      </a:r>
                    </a:p>
                  </a:txBody>
                  <a:tcPr marL="91437" marR="91437" marT="45709" marB="45709" anchor="b" horzOverflow="overflow">
                    <a:lnL cap="flat">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
                      </a:r>
                      <a:br>
                        <a:rPr kumimoji="0" lang="en-US" sz="1600" b="1" i="0" u="none" strike="noStrike" cap="none" normalizeH="0" baseline="0" dirty="0" smtClean="0">
                          <a:ln>
                            <a:noFill/>
                          </a:ln>
                          <a:solidFill>
                            <a:srgbClr val="0066B3"/>
                          </a:solidFill>
                          <a:effectLst/>
                          <a:latin typeface="Arial" charset="0"/>
                        </a:rPr>
                      </a:br>
                      <a:r>
                        <a:rPr kumimoji="0" lang="en-US" sz="1600" b="1" i="0" u="none" strike="noStrike" cap="none" normalizeH="0" baseline="0" dirty="0" smtClean="0">
                          <a:ln>
                            <a:noFill/>
                          </a:ln>
                          <a:solidFill>
                            <a:srgbClr val="0066B3"/>
                          </a:solidFill>
                          <a:effectLst/>
                          <a:latin typeface="Arial" charset="0"/>
                        </a:rPr>
                        <a:t>Number of Jobs Saved</a:t>
                      </a:r>
                    </a:p>
                  </a:txBody>
                  <a:tcPr marL="91437" marR="91437" marT="45709" marB="45709"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Cost to Consumers per Year for Each Job Saved</a:t>
                      </a:r>
                    </a:p>
                  </a:txBody>
                  <a:tcPr marL="91437" marR="91437" marT="45709" marB="45709" anchor="b" horzOverflow="overflow">
                    <a:lnL>
                      <a:noFill/>
                    </a:lnL>
                    <a:lnR cap="flat">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0064B3"/>
                        </a:solidFill>
                        <a:effectLst/>
                        <a:latin typeface="Arial" charset="0"/>
                      </a:endParaRPr>
                    </a:p>
                  </a:txBody>
                  <a:tcPr horzOverflow="overflow">
                    <a:lnL>
                      <a:noFill/>
                    </a:lnL>
                    <a:lnR cap="flat">
                      <a:noFill/>
                    </a:lnR>
                    <a:lnT cap="flat">
                      <a:noFill/>
                    </a:lnT>
                    <a:lnB w="28575" cap="flat" cmpd="sng" algn="ctr">
                      <a:solidFill>
                        <a:srgbClr val="95B6DF"/>
                      </a:solidFill>
                      <a:prstDash val="solid"/>
                      <a:round/>
                      <a:headEnd type="none" w="med" len="med"/>
                      <a:tailEnd type="none" w="med" len="med"/>
                    </a:lnB>
                    <a:lnTlToBr>
                      <a:noFill/>
                    </a:lnTlToBr>
                    <a:lnBlToTr>
                      <a:noFill/>
                    </a:lnBlToTr>
                    <a:noFill/>
                  </a:tcPr>
                </a:tc>
              </a:tr>
              <a:tr h="26759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Arial" charset="0"/>
                        </a:rPr>
                        <a:t>Benzenoid</a:t>
                      </a:r>
                      <a:r>
                        <a:rPr kumimoji="0" lang="en-US" sz="1600" b="0" i="0" u="none" strike="noStrike" cap="none" normalizeH="0" baseline="0" dirty="0" smtClean="0">
                          <a:ln>
                            <a:noFill/>
                          </a:ln>
                          <a:solidFill>
                            <a:schemeClr val="tx1"/>
                          </a:solidFill>
                          <a:effectLst/>
                          <a:latin typeface="Arial" charset="0"/>
                        </a:rPr>
                        <a:t> chemicals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Luggage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Softwood lumber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Dairy products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Frozen orange juice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Ball bearings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Machine tools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Women's handbags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Canned tuna</a:t>
                      </a:r>
                    </a:p>
                  </a:txBody>
                  <a:tcPr marL="91437" marR="91437" marT="45709" marB="45709" horzOverflow="overflow">
                    <a:lnL cap="flat">
                      <a:noFill/>
                    </a:lnL>
                    <a:lnR>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798513" algn="l"/>
                        </a:tabLst>
                      </a:pPr>
                      <a:r>
                        <a:rPr kumimoji="0" lang="en-US" sz="1600" b="0" i="0" u="none" strike="noStrike" cap="none" normalizeH="0" baseline="0" dirty="0" smtClean="0">
                          <a:ln>
                            <a:noFill/>
                          </a:ln>
                          <a:solidFill>
                            <a:schemeClr val="tx1"/>
                          </a:solidFill>
                          <a:effectLst/>
                          <a:latin typeface="Arial" charset="0"/>
                        </a:rPr>
                        <a:t>   216</a:t>
                      </a:r>
                    </a:p>
                    <a:p>
                      <a:pPr marL="0" marR="0" lvl="0" indent="0" algn="ctr" defTabSz="914400" rtl="0" eaLnBrk="1" fontAlgn="base" latinLnBrk="0" hangingPunct="1">
                        <a:lnSpc>
                          <a:spcPct val="100000"/>
                        </a:lnSpc>
                        <a:spcBef>
                          <a:spcPct val="20000"/>
                        </a:spcBef>
                        <a:spcAft>
                          <a:spcPct val="0"/>
                        </a:spcAft>
                        <a:buClrTx/>
                        <a:buSzTx/>
                        <a:buFontTx/>
                        <a:buNone/>
                        <a:tabLst>
                          <a:tab pos="798513" algn="l"/>
                        </a:tabLst>
                      </a:pPr>
                      <a:r>
                        <a:rPr kumimoji="0" lang="en-US" sz="1600" b="0" i="0" u="none" strike="noStrike" cap="none" normalizeH="0" baseline="0" dirty="0" smtClean="0">
                          <a:ln>
                            <a:noFill/>
                          </a:ln>
                          <a:solidFill>
                            <a:schemeClr val="tx1"/>
                          </a:solidFill>
                          <a:effectLst/>
                          <a:latin typeface="Arial" charset="0"/>
                        </a:rPr>
                        <a:t>   226</a:t>
                      </a:r>
                    </a:p>
                    <a:p>
                      <a:pPr marL="0" marR="0" lvl="0" indent="0" algn="ctr" defTabSz="914400" rtl="0" eaLnBrk="1" fontAlgn="base" latinLnBrk="0" hangingPunct="1">
                        <a:lnSpc>
                          <a:spcPct val="100000"/>
                        </a:lnSpc>
                        <a:spcBef>
                          <a:spcPct val="20000"/>
                        </a:spcBef>
                        <a:spcAft>
                          <a:spcPct val="0"/>
                        </a:spcAft>
                        <a:buClrTx/>
                        <a:buSzTx/>
                        <a:buFontTx/>
                        <a:buNone/>
                        <a:tabLst>
                          <a:tab pos="798513" algn="l"/>
                        </a:tabLst>
                      </a:pPr>
                      <a:r>
                        <a:rPr kumimoji="0" lang="en-US" sz="1600" b="0" i="0" u="none" strike="noStrike" cap="none" normalizeH="0" baseline="0" dirty="0" smtClean="0">
                          <a:ln>
                            <a:noFill/>
                          </a:ln>
                          <a:solidFill>
                            <a:schemeClr val="tx1"/>
                          </a:solidFill>
                          <a:effectLst/>
                          <a:latin typeface="Arial" charset="0"/>
                        </a:rPr>
                        <a:t>   605</a:t>
                      </a:r>
                    </a:p>
                    <a:p>
                      <a:pPr marL="0" marR="0" lvl="0" indent="0" algn="ctr" defTabSz="914400" rtl="0" eaLnBrk="1" fontAlgn="base" latinLnBrk="0" hangingPunct="1">
                        <a:lnSpc>
                          <a:spcPct val="100000"/>
                        </a:lnSpc>
                        <a:spcBef>
                          <a:spcPct val="20000"/>
                        </a:spcBef>
                        <a:spcAft>
                          <a:spcPct val="0"/>
                        </a:spcAft>
                        <a:buClrTx/>
                        <a:buSzTx/>
                        <a:buFontTx/>
                        <a:buNone/>
                        <a:tabLst>
                          <a:tab pos="798513" algn="l"/>
                        </a:tabLst>
                      </a:pPr>
                      <a:r>
                        <a:rPr kumimoji="0" lang="en-US" sz="1600" b="0" i="0" u="none" strike="noStrike" cap="none" normalizeH="0" baseline="0" dirty="0" smtClean="0">
                          <a:ln>
                            <a:noFill/>
                          </a:ln>
                          <a:solidFill>
                            <a:schemeClr val="tx1"/>
                          </a:solidFill>
                          <a:effectLst/>
                          <a:latin typeface="Arial" charset="0"/>
                        </a:rPr>
                        <a:t>2,378</a:t>
                      </a:r>
                    </a:p>
                    <a:p>
                      <a:pPr marL="0" marR="0" lvl="0" indent="0" algn="ctr" defTabSz="914400" rtl="0" eaLnBrk="1" fontAlgn="base" latinLnBrk="0" hangingPunct="1">
                        <a:lnSpc>
                          <a:spcPct val="100000"/>
                        </a:lnSpc>
                        <a:spcBef>
                          <a:spcPct val="20000"/>
                        </a:spcBef>
                        <a:spcAft>
                          <a:spcPct val="0"/>
                        </a:spcAft>
                        <a:buClrTx/>
                        <a:buSzTx/>
                        <a:buFontTx/>
                        <a:buNone/>
                        <a:tabLst>
                          <a:tab pos="798513" algn="l"/>
                        </a:tabLst>
                      </a:pPr>
                      <a:r>
                        <a:rPr kumimoji="0" lang="en-US" sz="1600" b="0" i="0" u="none" strike="noStrike" cap="none" normalizeH="0" baseline="0" dirty="0" smtClean="0">
                          <a:ln>
                            <a:noFill/>
                          </a:ln>
                          <a:solidFill>
                            <a:schemeClr val="tx1"/>
                          </a:solidFill>
                          <a:effectLst/>
                          <a:latin typeface="Arial" charset="0"/>
                        </a:rPr>
                        <a:t>   609</a:t>
                      </a:r>
                    </a:p>
                    <a:p>
                      <a:pPr marL="0" marR="0" lvl="0" indent="0" algn="ctr" defTabSz="914400" rtl="0" eaLnBrk="1" fontAlgn="base" latinLnBrk="0" hangingPunct="1">
                        <a:lnSpc>
                          <a:spcPct val="100000"/>
                        </a:lnSpc>
                        <a:spcBef>
                          <a:spcPct val="20000"/>
                        </a:spcBef>
                        <a:spcAft>
                          <a:spcPct val="0"/>
                        </a:spcAft>
                        <a:buClrTx/>
                        <a:buSzTx/>
                        <a:buFontTx/>
                        <a:buNone/>
                        <a:tabLst>
                          <a:tab pos="798513" algn="l"/>
                        </a:tabLst>
                      </a:pPr>
                      <a:r>
                        <a:rPr kumimoji="0" lang="en-US" sz="1600" b="0" i="0" u="none" strike="noStrike" cap="none" normalizeH="0" baseline="0" dirty="0" smtClean="0">
                          <a:ln>
                            <a:noFill/>
                          </a:ln>
                          <a:solidFill>
                            <a:schemeClr val="tx1"/>
                          </a:solidFill>
                          <a:effectLst/>
                          <a:latin typeface="Arial" charset="0"/>
                        </a:rPr>
                        <a:t>   146</a:t>
                      </a:r>
                    </a:p>
                    <a:p>
                      <a:pPr marL="0" marR="0" lvl="0" indent="0" algn="ctr" defTabSz="914400" rtl="0" eaLnBrk="1" fontAlgn="base" latinLnBrk="0" hangingPunct="1">
                        <a:lnSpc>
                          <a:spcPct val="100000"/>
                        </a:lnSpc>
                        <a:spcBef>
                          <a:spcPct val="20000"/>
                        </a:spcBef>
                        <a:spcAft>
                          <a:spcPct val="0"/>
                        </a:spcAft>
                        <a:buClrTx/>
                        <a:buSzTx/>
                        <a:buFontTx/>
                        <a:buNone/>
                        <a:tabLst>
                          <a:tab pos="798513" algn="l"/>
                        </a:tabLst>
                      </a:pPr>
                      <a:r>
                        <a:rPr kumimoji="0" lang="en-US" sz="1600" b="0" i="0" u="none" strike="noStrike" cap="none" normalizeH="0" baseline="0" dirty="0" smtClean="0">
                          <a:ln>
                            <a:noFill/>
                          </a:ln>
                          <a:solidFill>
                            <a:schemeClr val="tx1"/>
                          </a:solidFill>
                          <a:effectLst/>
                          <a:latin typeface="Arial" charset="0"/>
                        </a:rPr>
                        <a:t>1,556</a:t>
                      </a:r>
                    </a:p>
                    <a:p>
                      <a:pPr marL="0" marR="0" lvl="0" indent="0" algn="ctr" defTabSz="914400" rtl="0" eaLnBrk="1" fontAlgn="base" latinLnBrk="0" hangingPunct="1">
                        <a:lnSpc>
                          <a:spcPct val="100000"/>
                        </a:lnSpc>
                        <a:spcBef>
                          <a:spcPct val="20000"/>
                        </a:spcBef>
                        <a:spcAft>
                          <a:spcPct val="0"/>
                        </a:spcAft>
                        <a:buClrTx/>
                        <a:buSzTx/>
                        <a:buFontTx/>
                        <a:buNone/>
                        <a:tabLst>
                          <a:tab pos="798513" algn="l"/>
                        </a:tabLst>
                      </a:pPr>
                      <a:r>
                        <a:rPr kumimoji="0" lang="en-US" sz="1600" b="0" i="0" u="none" strike="noStrike" cap="none" normalizeH="0" baseline="0" dirty="0" smtClean="0">
                          <a:ln>
                            <a:noFill/>
                          </a:ln>
                          <a:solidFill>
                            <a:schemeClr val="tx1"/>
                          </a:solidFill>
                          <a:effectLst/>
                          <a:latin typeface="Arial" charset="0"/>
                        </a:rPr>
                        <a:t>   773</a:t>
                      </a:r>
                    </a:p>
                    <a:p>
                      <a:pPr marL="0" marR="0" lvl="0" indent="0" algn="ctr" defTabSz="914400" rtl="0" eaLnBrk="1" fontAlgn="base" latinLnBrk="0" hangingPunct="1">
                        <a:lnSpc>
                          <a:spcPct val="100000"/>
                        </a:lnSpc>
                        <a:spcBef>
                          <a:spcPct val="20000"/>
                        </a:spcBef>
                        <a:spcAft>
                          <a:spcPct val="0"/>
                        </a:spcAft>
                        <a:buClrTx/>
                        <a:buSzTx/>
                        <a:buFontTx/>
                        <a:buNone/>
                        <a:tabLst>
                          <a:tab pos="798513" algn="l"/>
                        </a:tabLst>
                      </a:pPr>
                      <a:r>
                        <a:rPr kumimoji="0" lang="en-US" sz="1600" b="0" i="0" u="none" strike="noStrike" cap="none" normalizeH="0" baseline="0" dirty="0" smtClean="0">
                          <a:ln>
                            <a:noFill/>
                          </a:ln>
                          <a:solidFill>
                            <a:schemeClr val="tx1"/>
                          </a:solidFill>
                          <a:effectLst/>
                          <a:latin typeface="Arial" charset="0"/>
                        </a:rPr>
                        <a:t>   390</a:t>
                      </a:r>
                    </a:p>
                  </a:txBody>
                  <a:tcPr marL="91437" marR="91437" marT="45709" marB="45709" horzOverflow="overflow">
                    <a:lnL>
                      <a:noFill/>
                    </a:lnL>
                    <a:lnR>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$1,376,435</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1,285,078</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1,044,271</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685,323</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635,103</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603,368</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479,452</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263,535</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257,640</a:t>
                      </a:r>
                    </a:p>
                  </a:txBody>
                  <a:tcPr marL="91437" marR="91437" marT="45709" marB="45709" horzOverflow="overflow">
                    <a:lnL>
                      <a:noFill/>
                    </a:lnL>
                    <a:lnR cap="flat">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37" marR="91437" marT="45709" marB="45709" horzOverflow="overflow">
                    <a:lnL>
                      <a:noFill/>
                    </a:lnL>
                    <a:lnR cap="flat">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9821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 same is true in Japan!</a:t>
            </a:r>
            <a:endParaRPr lang="en-US" dirty="0"/>
          </a:p>
        </p:txBody>
      </p:sp>
      <p:sp>
        <p:nvSpPr>
          <p:cNvPr id="6" name="Text Placeholder 2"/>
          <p:cNvSpPr>
            <a:spLocks noGrp="1"/>
          </p:cNvSpPr>
          <p:nvPr>
            <p:ph type="body" sz="quarter" idx="11"/>
          </p:nvPr>
        </p:nvSpPr>
        <p:spPr>
          <a:xfrm>
            <a:off x="152400" y="838200"/>
            <a:ext cx="3962400" cy="1447800"/>
          </a:xfrm>
        </p:spPr>
        <p:txBody>
          <a:bodyPr/>
          <a:lstStyle/>
          <a:p>
            <a:r>
              <a:rPr lang="en-US" dirty="0"/>
              <a:t>Japanese consumers also pay high prices to maintain Japanese jobs through import restrictions and tariffs.</a:t>
            </a:r>
          </a:p>
          <a:p>
            <a:endParaRPr lang="en-US" dirty="0"/>
          </a:p>
        </p:txBody>
      </p:sp>
      <p:sp>
        <p:nvSpPr>
          <p:cNvPr id="7" name="Text Placeholder 3"/>
          <p:cNvSpPr>
            <a:spLocks noGrp="1"/>
          </p:cNvSpPr>
          <p:nvPr>
            <p:ph type="body" sz="quarter" idx="12"/>
          </p:nvPr>
        </p:nvSpPr>
        <p:spPr>
          <a:xfrm>
            <a:off x="5867400" y="5562600"/>
            <a:ext cx="2290763" cy="449263"/>
          </a:xfrm>
        </p:spPr>
        <p:txBody>
          <a:bodyPr/>
          <a:lstStyle/>
          <a:p>
            <a:r>
              <a:rPr lang="en-US" dirty="0" smtClean="0"/>
              <a:t>Preserving Japanese jobs with tariffs and quotas is also expensive</a:t>
            </a:r>
            <a:endParaRPr lang="en-US" dirty="0"/>
          </a:p>
        </p:txBody>
      </p:sp>
      <p:sp>
        <p:nvSpPr>
          <p:cNvPr id="8" name="Text Placeholder 4"/>
          <p:cNvSpPr>
            <a:spLocks noGrp="1"/>
          </p:cNvSpPr>
          <p:nvPr>
            <p:ph type="body" sz="quarter" idx="13"/>
          </p:nvPr>
        </p:nvSpPr>
        <p:spPr>
          <a:xfrm>
            <a:off x="4533900" y="5562600"/>
            <a:ext cx="1352550" cy="381000"/>
          </a:xfrm>
        </p:spPr>
        <p:txBody>
          <a:bodyPr/>
          <a:lstStyle/>
          <a:p>
            <a:r>
              <a:rPr lang="en-US" dirty="0" smtClean="0"/>
              <a:t>Table 9.6</a:t>
            </a:r>
            <a:endParaRPr lang="en-US" dirty="0"/>
          </a:p>
        </p:txBody>
      </p:sp>
      <p:graphicFrame>
        <p:nvGraphicFramePr>
          <p:cNvPr id="9" name="Group 40"/>
          <p:cNvGraphicFramePr>
            <a:graphicFrameLocks noGrp="1"/>
          </p:cNvGraphicFramePr>
          <p:nvPr>
            <p:extLst>
              <p:ext uri="{D42A27DB-BD31-4B8C-83A1-F6EECF244321}">
                <p14:modId xmlns:p14="http://schemas.microsoft.com/office/powerpoint/2010/main" val="1647559016"/>
              </p:ext>
            </p:extLst>
          </p:nvPr>
        </p:nvGraphicFramePr>
        <p:xfrm>
          <a:off x="750887" y="2538412"/>
          <a:ext cx="7642225" cy="2719388"/>
        </p:xfrm>
        <a:graphic>
          <a:graphicData uri="http://schemas.openxmlformats.org/drawingml/2006/table">
            <a:tbl>
              <a:tblPr/>
              <a:tblGrid>
                <a:gridCol w="3242589"/>
                <a:gridCol w="4399636"/>
              </a:tblGrid>
              <a:tr h="6280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rgbClr val="0066B3"/>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Product</a:t>
                      </a:r>
                    </a:p>
                  </a:txBody>
                  <a:tcPr marL="91421" marR="91421" marT="45731" marB="45731" anchor="ctr" horzOverflow="overflow">
                    <a:lnL cap="flat">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Cost to Consumers per </a:t>
                      </a:r>
                      <a:br>
                        <a:rPr kumimoji="0" lang="en-US" sz="1600" b="1" i="0" u="none" strike="noStrike" cap="none" normalizeH="0" baseline="0" dirty="0" smtClean="0">
                          <a:ln>
                            <a:noFill/>
                          </a:ln>
                          <a:solidFill>
                            <a:srgbClr val="0066B3"/>
                          </a:solidFill>
                          <a:effectLst/>
                          <a:latin typeface="Arial" charset="0"/>
                        </a:rPr>
                      </a:br>
                      <a:r>
                        <a:rPr kumimoji="0" lang="en-US" sz="1600" b="1" i="0" u="none" strike="noStrike" cap="none" normalizeH="0" baseline="0" dirty="0" smtClean="0">
                          <a:ln>
                            <a:noFill/>
                          </a:ln>
                          <a:solidFill>
                            <a:srgbClr val="0066B3"/>
                          </a:solidFill>
                          <a:effectLst/>
                          <a:latin typeface="Arial" charset="0"/>
                        </a:rPr>
                        <a:t>Year for Each Job Saved</a:t>
                      </a:r>
                    </a:p>
                  </a:txBody>
                  <a:tcPr marL="91421" marR="91421" marT="45731" marB="45731" anchor="ctr"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r>
              <a:tr h="20913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Rice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Natural gas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Gasoline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Paper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Beef, pork, and poultry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Cosmetics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Radio and television sets</a:t>
                      </a:r>
                    </a:p>
                  </a:txBody>
                  <a:tcPr marL="91421" marR="91421" marT="45731" marB="45731" horzOverflow="overflow">
                    <a:lnL cap="flat">
                      <a:noFill/>
                    </a:lnL>
                    <a:lnR>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$51,233,000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27,987,000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6,329,000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3,813,000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1,933,000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1,778,000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915,000</a:t>
                      </a:r>
                    </a:p>
                  </a:txBody>
                  <a:tcPr marL="91421" marR="1599868" marT="45731" marB="45731" horzOverflow="overflow">
                    <a:lnL>
                      <a:noFill/>
                    </a:lnL>
                    <a:lnR>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08552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economic impact of the tariff</a:t>
            </a:r>
            <a:endParaRPr lang="en-US" dirty="0"/>
          </a:p>
        </p:txBody>
      </p:sp>
      <p:sp>
        <p:nvSpPr>
          <p:cNvPr id="4" name="Text Placeholder 2"/>
          <p:cNvSpPr>
            <a:spLocks noGrp="1"/>
          </p:cNvSpPr>
          <p:nvPr>
            <p:ph type="body" sz="quarter" idx="11"/>
          </p:nvPr>
        </p:nvSpPr>
        <p:spPr>
          <a:xfrm>
            <a:off x="152400" y="838200"/>
            <a:ext cx="8839200" cy="5638800"/>
          </a:xfrm>
        </p:spPr>
        <p:txBody>
          <a:bodyPr/>
          <a:lstStyle/>
          <a:p>
            <a:r>
              <a:rPr lang="en-US" dirty="0" smtClean="0"/>
              <a:t>The U.S. tariff on Chinese tires was designed to protect U.S. tire-workers from foreign competition.</a:t>
            </a:r>
          </a:p>
          <a:p>
            <a:pPr marL="342900" indent="-342900">
              <a:buFont typeface="Arial" panose="020B0604020202020204" pitchFamily="34" charset="0"/>
              <a:buChar char="•"/>
            </a:pPr>
            <a:r>
              <a:rPr lang="en-US" dirty="0" smtClean="0"/>
              <a:t>Consumers either paid the higher prices, or switched to buying tires imported from non-Chinese sources.</a:t>
            </a:r>
          </a:p>
          <a:p>
            <a:pPr marL="342900" indent="-342900">
              <a:buFont typeface="Arial" panose="020B0604020202020204" pitchFamily="34" charset="0"/>
              <a:buChar char="•"/>
            </a:pPr>
            <a:r>
              <a:rPr lang="en-US" dirty="0" smtClean="0"/>
              <a:t>At most, the tariff saved 1,200 jobs while forcing tire consumers to pay $1.1 billion extra for tires—$900,000 per job saved.</a:t>
            </a:r>
          </a:p>
          <a:p>
            <a:pPr marL="342900" indent="-342900">
              <a:buFont typeface="Arial" panose="020B0604020202020204" pitchFamily="34" charset="0"/>
              <a:buChar char="•"/>
            </a:pPr>
            <a:endParaRPr lang="en-US" dirty="0"/>
          </a:p>
          <a:p>
            <a:r>
              <a:rPr lang="en-US" dirty="0" smtClean="0"/>
              <a:t>Economists from the Petersen Institute for International Economics estimate that if that $1.1 billion had been spent on other retail products, it would have resulted in 3,731 more retail jobs.</a:t>
            </a:r>
          </a:p>
          <a:p>
            <a:pPr marL="342900" indent="-342900">
              <a:buFont typeface="Arial" panose="020B0604020202020204" pitchFamily="34" charset="0"/>
              <a:buChar char="•"/>
            </a:pPr>
            <a:r>
              <a:rPr lang="en-US" dirty="0" smtClean="0"/>
              <a:t>So the tariff actually resulted in 2,500 </a:t>
            </a:r>
            <a:r>
              <a:rPr lang="en-US" i="1" dirty="0" smtClean="0"/>
              <a:t>fewer</a:t>
            </a:r>
            <a:r>
              <a:rPr lang="en-US" dirty="0" smtClean="0"/>
              <a:t> jobs.</a:t>
            </a:r>
          </a:p>
          <a:p>
            <a:pPr marL="342900" indent="-342900">
              <a:buFont typeface="Arial" panose="020B0604020202020204" pitchFamily="34" charset="0"/>
              <a:buChar char="•"/>
            </a:pPr>
            <a:endParaRPr lang="en-US" dirty="0"/>
          </a:p>
          <a:p>
            <a:r>
              <a:rPr lang="en-US" dirty="0" smtClean="0"/>
              <a:t>The tire tariff was an expensive and ineffective way to preserve jobs.</a:t>
            </a:r>
            <a:endParaRPr lang="en-US" dirty="0"/>
          </a:p>
        </p:txBody>
      </p:sp>
    </p:spTree>
    <p:extLst>
      <p:ext uri="{BB962C8B-B14F-4D97-AF65-F5344CB8AC3E}">
        <p14:creationId xmlns:p14="http://schemas.microsoft.com/office/powerpoint/2010/main" val="58965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wipe(left)">
                                      <p:cBhvr>
                                        <p:cTn id="20" dur="500"/>
                                        <p:tgtEl>
                                          <p:spTgt spid="4">
                                            <p:txEl>
                                              <p:pRg st="4" end="4"/>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wipe(left)">
                                      <p:cBhvr>
                                        <p:cTn id="24" dur="500"/>
                                        <p:tgtEl>
                                          <p:spTgt spid="4">
                                            <p:txEl>
                                              <p:pRg st="5" end="5"/>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wipe(left)">
                                      <p:cBhvr>
                                        <p:cTn id="2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the U.S. and Japan drop their tariffs?</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a:spcAft>
                <a:spcPts val="1200"/>
              </a:spcAft>
            </a:pPr>
            <a:r>
              <a:rPr lang="en-US" dirty="0"/>
              <a:t>Some politicians argue that we should drop our tariffs and quotas, but only if the Japanese (and other countries) agree to do the same.</a:t>
            </a:r>
          </a:p>
          <a:p>
            <a:pPr marL="342900" indent="-342900">
              <a:spcAft>
                <a:spcPts val="1200"/>
              </a:spcAft>
              <a:buFont typeface="Arial" panose="020B0604020202020204" pitchFamily="34" charset="0"/>
              <a:buChar char="•"/>
            </a:pPr>
            <a:r>
              <a:rPr lang="en-US" dirty="0"/>
              <a:t>This makes it easier to gain political support for actions that will genuinely cause economic pain, albeit to a limited number of people.</a:t>
            </a:r>
          </a:p>
          <a:p>
            <a:pPr>
              <a:spcAft>
                <a:spcPts val="1200"/>
              </a:spcAft>
            </a:pPr>
            <a:endParaRPr lang="en-US" dirty="0" smtClean="0"/>
          </a:p>
          <a:p>
            <a:pPr>
              <a:spcAft>
                <a:spcPts val="1200"/>
              </a:spcAft>
            </a:pPr>
            <a:r>
              <a:rPr lang="en-US" dirty="0" smtClean="0"/>
              <a:t>But </a:t>
            </a:r>
            <a:r>
              <a:rPr lang="en-US" dirty="0"/>
              <a:t>our analysis showed that there is sufficient reason for America to unilaterally remove its restrictions.</a:t>
            </a:r>
          </a:p>
          <a:p>
            <a:pPr>
              <a:spcAft>
                <a:spcPts val="1200"/>
              </a:spcAft>
            </a:pPr>
            <a:r>
              <a:rPr lang="en-US" i="1" dirty="0"/>
              <a:t>The U.S. economy would gain from the elimination of tariffs and quotas even if other countries did not reduce their tariffs and quotas</a:t>
            </a:r>
            <a:r>
              <a:rPr lang="en-US" dirty="0" smtClean="0"/>
              <a:t>!</a:t>
            </a:r>
            <a:endParaRPr lang="en-US" i="1" dirty="0"/>
          </a:p>
        </p:txBody>
      </p:sp>
    </p:spTree>
    <p:extLst>
      <p:ext uri="{BB962C8B-B14F-4D97-AF65-F5344CB8AC3E}">
        <p14:creationId xmlns:p14="http://schemas.microsoft.com/office/powerpoint/2010/main" val="1731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left)">
                                      <p:cBhvr>
                                        <p:cTn id="16" dur="500"/>
                                        <p:tgtEl>
                                          <p:spTgt spid="4">
                                            <p:txEl>
                                              <p:pRg st="3" end="3"/>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wipe(left)">
                                      <p:cBhvr>
                                        <p:cTn id="2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barriers to trade</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a:spcAft>
                <a:spcPts val="1200"/>
              </a:spcAft>
            </a:pPr>
            <a:r>
              <a:rPr lang="en-US" dirty="0"/>
              <a:t>A less-common but still important barrier to trade is the imposition of higher standards on imported goods.</a:t>
            </a:r>
          </a:p>
          <a:p>
            <a:pPr>
              <a:spcAft>
                <a:spcPts val="1200"/>
              </a:spcAft>
            </a:pPr>
            <a:r>
              <a:rPr lang="en-US" i="1" dirty="0"/>
              <a:t>Example: Raw milk can be sold in many U.S. states, but cannot be sold across state lines.</a:t>
            </a:r>
          </a:p>
          <a:p>
            <a:pPr>
              <a:spcAft>
                <a:spcPts val="1200"/>
              </a:spcAft>
            </a:pPr>
            <a:endParaRPr lang="en-US" dirty="0"/>
          </a:p>
          <a:p>
            <a:pPr>
              <a:spcAft>
                <a:spcPts val="1200"/>
              </a:spcAft>
            </a:pPr>
            <a:r>
              <a:rPr lang="en-US" dirty="0"/>
              <a:t>Many governments also restrict imports of certain products on national security grounds, fearing that in times of war, they would not have access to those products.</a:t>
            </a:r>
          </a:p>
          <a:p>
            <a:pPr>
              <a:spcAft>
                <a:spcPts val="1200"/>
              </a:spcAft>
            </a:pPr>
            <a:r>
              <a:rPr lang="en-US" dirty="0"/>
              <a:t>These arguments often seem quite cynical, however; for </a:t>
            </a:r>
            <a:r>
              <a:rPr lang="en-US" dirty="0" smtClean="0"/>
              <a:t>years, for example</a:t>
            </a:r>
            <a:r>
              <a:rPr lang="en-US" dirty="0"/>
              <a:t>, </a:t>
            </a:r>
            <a:r>
              <a:rPr lang="en-US" dirty="0" smtClean="0"/>
              <a:t>the </a:t>
            </a:r>
            <a:r>
              <a:rPr lang="en-US" dirty="0"/>
              <a:t>U.S. government would buy military uniforms only from U.S. manufacturers, even though uniforms are hardly a critical war </a:t>
            </a:r>
            <a:r>
              <a:rPr lang="en-US" dirty="0" smtClean="0"/>
              <a:t>material</a:t>
            </a:r>
            <a:r>
              <a:rPr lang="en-US" dirty="0"/>
              <a:t>.</a:t>
            </a:r>
          </a:p>
        </p:txBody>
      </p:sp>
    </p:spTree>
    <p:extLst>
      <p:ext uri="{BB962C8B-B14F-4D97-AF65-F5344CB8AC3E}">
        <p14:creationId xmlns:p14="http://schemas.microsoft.com/office/powerpoint/2010/main" val="145309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left)">
                                      <p:cBhvr>
                                        <p:cTn id="16" dur="500"/>
                                        <p:tgtEl>
                                          <p:spTgt spid="4">
                                            <p:txEl>
                                              <p:pRg st="3" end="3"/>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wipe(left)">
                                      <p:cBhvr>
                                        <p:cTn id="2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66B3"/>
                </a:solidFill>
              </a:rPr>
              <a:t>The Arguments over Trade Policies and </a:t>
            </a:r>
            <a:r>
              <a:rPr lang="en-US" dirty="0" smtClean="0">
                <a:solidFill>
                  <a:srgbClr val="0066B3"/>
                </a:solidFill>
              </a:rPr>
              <a:t>Globalization</a:t>
            </a:r>
            <a:endParaRPr lang="en-US" dirty="0"/>
          </a:p>
        </p:txBody>
      </p:sp>
      <p:sp>
        <p:nvSpPr>
          <p:cNvPr id="3" name="Content Placeholder 2"/>
          <p:cNvSpPr>
            <a:spLocks noGrp="1"/>
          </p:cNvSpPr>
          <p:nvPr>
            <p:ph sz="quarter" idx="10"/>
          </p:nvPr>
        </p:nvSpPr>
        <p:spPr/>
        <p:txBody>
          <a:bodyPr/>
          <a:lstStyle/>
          <a:p>
            <a:r>
              <a:rPr lang="en-US" dirty="0" smtClean="0"/>
              <a:t>9.5</a:t>
            </a:r>
            <a:endParaRPr lang="en-US" dirty="0"/>
          </a:p>
        </p:txBody>
      </p:sp>
      <p:sp>
        <p:nvSpPr>
          <p:cNvPr id="4" name="Text Placeholder 3"/>
          <p:cNvSpPr>
            <a:spLocks noGrp="1"/>
          </p:cNvSpPr>
          <p:nvPr>
            <p:ph type="body" sz="quarter" idx="11"/>
          </p:nvPr>
        </p:nvSpPr>
        <p:spPr/>
        <p:txBody>
          <a:bodyPr/>
          <a:lstStyle/>
          <a:p>
            <a:r>
              <a:rPr lang="en-US" dirty="0"/>
              <a:t>Evaluate the arguments over trade policies and globalization</a:t>
            </a:r>
            <a:r>
              <a:rPr lang="en-US" dirty="0" smtClean="0"/>
              <a:t>.</a:t>
            </a:r>
            <a:endParaRPr lang="en-US" dirty="0"/>
          </a:p>
        </p:txBody>
      </p:sp>
    </p:spTree>
    <p:extLst>
      <p:ext uri="{BB962C8B-B14F-4D97-AF65-F5344CB8AC3E}">
        <p14:creationId xmlns:p14="http://schemas.microsoft.com/office/powerpoint/2010/main" val="27082845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 agreements in the 21</a:t>
            </a:r>
            <a:r>
              <a:rPr lang="en-US" baseline="30000" dirty="0" smtClean="0"/>
              <a:t>st</a:t>
            </a:r>
            <a:r>
              <a:rPr lang="en-US" dirty="0" smtClean="0"/>
              <a:t> century</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a:spcAft>
                <a:spcPts val="1200"/>
              </a:spcAft>
            </a:pPr>
            <a:r>
              <a:rPr lang="en-US" dirty="0"/>
              <a:t>More trade takes place between nations when their governments encourage rather than discourage it.</a:t>
            </a:r>
          </a:p>
          <a:p>
            <a:pPr>
              <a:spcAft>
                <a:spcPts val="1200"/>
              </a:spcAft>
            </a:pPr>
            <a:r>
              <a:rPr lang="en-US" dirty="0" smtClean="0"/>
              <a:t>1930</a:t>
            </a:r>
            <a:r>
              <a:rPr lang="en-US" dirty="0"/>
              <a:t>: U.S. institutes Smoot-Hawley Tariff, increasing </a:t>
            </a:r>
            <a:r>
              <a:rPr lang="en-US" dirty="0" smtClean="0"/>
              <a:t>tariffs to </a:t>
            </a:r>
            <a:r>
              <a:rPr lang="en-US" dirty="0"/>
              <a:t>&gt;50%. Goal is to “protect” domestic industry, encourage employment.</a:t>
            </a:r>
          </a:p>
          <a:p>
            <a:pPr>
              <a:spcAft>
                <a:spcPts val="1200"/>
              </a:spcAft>
            </a:pPr>
            <a:r>
              <a:rPr lang="en-US" dirty="0"/>
              <a:t>1948: Western countries seeking to revive international trade form GATT (General Agreement on Tariffs and Trade). Several “rounds” of multilateral tariff reduction followed.</a:t>
            </a:r>
          </a:p>
          <a:p>
            <a:pPr>
              <a:spcAft>
                <a:spcPts val="1200"/>
              </a:spcAft>
            </a:pPr>
            <a:r>
              <a:rPr lang="en-US" dirty="0"/>
              <a:t>1995: </a:t>
            </a:r>
            <a:r>
              <a:rPr lang="en-US" b="1" i="1" dirty="0"/>
              <a:t>World Trade Organization </a:t>
            </a:r>
            <a:r>
              <a:rPr lang="en-US" dirty="0"/>
              <a:t>(WTO) replaces GATT; &gt;150 member states agree to liberalize international trade. WTO also provides dispute resolution process for trade disputes. Better coverage for non-physical products (intellectual property, etc</a:t>
            </a:r>
            <a:r>
              <a:rPr lang="en-US" dirty="0" smtClean="0"/>
              <a:t>.).</a:t>
            </a:r>
          </a:p>
          <a:p>
            <a:pPr>
              <a:spcAft>
                <a:spcPts val="1200"/>
              </a:spcAft>
            </a:pPr>
            <a:r>
              <a:rPr lang="en-US" b="1" dirty="0" smtClean="0"/>
              <a:t>World Trade Organization</a:t>
            </a:r>
            <a:r>
              <a:rPr lang="en-US" dirty="0" smtClean="0"/>
              <a:t>: An international organization that oversees international trade agreements</a:t>
            </a:r>
            <a:endParaRPr lang="en-US" dirty="0"/>
          </a:p>
        </p:txBody>
      </p:sp>
    </p:spTree>
    <p:extLst>
      <p:ext uri="{BB962C8B-B14F-4D97-AF65-F5344CB8AC3E}">
        <p14:creationId xmlns:p14="http://schemas.microsoft.com/office/powerpoint/2010/main" val="296168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left)">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wipe(left)">
                                      <p:cBhvr>
                                        <p:cTn id="21" dur="500"/>
                                        <p:tgtEl>
                                          <p:spTgt spid="4">
                                            <p:txEl>
                                              <p:pRg st="3" end="3"/>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wipe(left)">
                                      <p:cBhvr>
                                        <p:cTn id="2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Opposition to WTO and trade in general—part 1</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a:spcAft>
                <a:spcPts val="0"/>
              </a:spcAft>
            </a:pPr>
            <a:r>
              <a:rPr lang="en-US" dirty="0"/>
              <a:t>Three main sources:</a:t>
            </a:r>
          </a:p>
          <a:p>
            <a:pPr marL="457200" indent="-457200">
              <a:spcAft>
                <a:spcPts val="0"/>
              </a:spcAft>
              <a:buAutoNum type="arabicPeriod"/>
            </a:pPr>
            <a:r>
              <a:rPr lang="en-US" b="1" dirty="0"/>
              <a:t>Anti-globalization forces</a:t>
            </a:r>
          </a:p>
          <a:p>
            <a:pPr marL="342900" indent="-342900">
              <a:spcBef>
                <a:spcPts val="1200"/>
              </a:spcBef>
              <a:spcAft>
                <a:spcPts val="0"/>
              </a:spcAft>
              <a:buFont typeface="Arial" pitchFamily="34" charset="0"/>
              <a:buChar char="•"/>
            </a:pPr>
            <a:r>
              <a:rPr lang="en-US" dirty="0"/>
              <a:t>Lesser-developed countries (LDCs) have less strict regulations, creating perception of unfairness.</a:t>
            </a:r>
          </a:p>
          <a:p>
            <a:pPr marL="800100" lvl="1" indent="-342900">
              <a:spcBef>
                <a:spcPts val="1200"/>
              </a:spcBef>
              <a:spcAft>
                <a:spcPts val="0"/>
              </a:spcAft>
              <a:buFont typeface="Arial" pitchFamily="34" charset="0"/>
              <a:buChar char="•"/>
            </a:pPr>
            <a:r>
              <a:rPr lang="en-US" sz="2200" dirty="0"/>
              <a:t>But regulations are a choice; in rich countries, we choose such regulations because we think they make us better off.</a:t>
            </a:r>
          </a:p>
          <a:p>
            <a:pPr marL="342900" indent="-342900">
              <a:spcBef>
                <a:spcPts val="1200"/>
              </a:spcBef>
              <a:spcAft>
                <a:spcPts val="0"/>
              </a:spcAft>
              <a:buFont typeface="Arial" pitchFamily="34" charset="0"/>
              <a:buChar char="•"/>
            </a:pPr>
            <a:r>
              <a:rPr lang="en-US" dirty="0"/>
              <a:t>Free trade and foreign investment might “destroy” distinctive cultures.</a:t>
            </a:r>
          </a:p>
          <a:p>
            <a:pPr marL="800100" lvl="1" indent="-342900">
              <a:spcBef>
                <a:spcPts val="1200"/>
              </a:spcBef>
              <a:spcAft>
                <a:spcPts val="0"/>
              </a:spcAft>
              <a:buFont typeface="Arial" pitchFamily="34" charset="0"/>
              <a:buChar char="•"/>
            </a:pPr>
            <a:r>
              <a:rPr lang="en-US" sz="2200" dirty="0"/>
              <a:t>Matter of opinion whether LDCs are better off with McDonalds and </a:t>
            </a:r>
            <a:r>
              <a:rPr lang="en-US" sz="2200" dirty="0" err="1"/>
              <a:t>WalMart</a:t>
            </a:r>
            <a:r>
              <a:rPr lang="en-US" sz="2200" dirty="0"/>
              <a:t>; but if they choose to eat and shop there, why should we deny them that right</a:t>
            </a:r>
            <a:r>
              <a:rPr lang="en-US" sz="2200" dirty="0" smtClean="0"/>
              <a:t>?</a:t>
            </a:r>
          </a:p>
          <a:p>
            <a:pPr marL="457200" indent="-457200">
              <a:spcAft>
                <a:spcPts val="0"/>
              </a:spcAft>
              <a:buAutoNum type="arabicPeriod" startAt="2"/>
            </a:pPr>
            <a:r>
              <a:rPr lang="en-US" b="1" dirty="0" smtClean="0"/>
              <a:t>“Old-fashioned” protectionists</a:t>
            </a:r>
          </a:p>
          <a:p>
            <a:pPr marL="457200" indent="-457200">
              <a:spcAft>
                <a:spcPts val="0"/>
              </a:spcAft>
              <a:buAutoNum type="arabicPeriod" startAt="2"/>
            </a:pPr>
            <a:r>
              <a:rPr lang="en-US" b="1" dirty="0" smtClean="0"/>
              <a:t>People perceiving WTO first-world bias</a:t>
            </a:r>
            <a:endParaRPr lang="en-US" dirty="0"/>
          </a:p>
        </p:txBody>
      </p:sp>
    </p:spTree>
    <p:extLst>
      <p:ext uri="{BB962C8B-B14F-4D97-AF65-F5344CB8AC3E}">
        <p14:creationId xmlns:p14="http://schemas.microsoft.com/office/powerpoint/2010/main" val="226481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500"/>
                                        <p:tgtEl>
                                          <p:spTgt spid="4">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Effect transition="in" filter="wipe(left)">
                                      <p:cBhvr>
                                        <p:cTn id="13" dur="500"/>
                                        <p:tgtEl>
                                          <p:spTgt spid="4">
                                            <p:txEl>
                                              <p:pRg st="6" end="6"/>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4">
                                            <p:txEl>
                                              <p:pRg st="7" end="7"/>
                                            </p:txEl>
                                          </p:spTgt>
                                        </p:tgtEl>
                                        <p:attrNameLst>
                                          <p:attrName>style.visibility</p:attrName>
                                        </p:attrNameLst>
                                      </p:cBhvr>
                                      <p:to>
                                        <p:strVal val="visible"/>
                                      </p:to>
                                    </p:set>
                                    <p:animEffect transition="in" filter="wipe(left)">
                                      <p:cBhvr>
                                        <p:cTn id="16" dur="500"/>
                                        <p:tgtEl>
                                          <p:spTgt spid="4">
                                            <p:txEl>
                                              <p:pRg st="7" end="7"/>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left)">
                                      <p:cBhvr>
                                        <p:cTn id="20" dur="500"/>
                                        <p:tgtEl>
                                          <p:spTgt spid="4">
                                            <p:txEl>
                                              <p:pRg st="2" end="2"/>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wipe(left)">
                                      <p:cBhvr>
                                        <p:cTn id="24" dur="5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wipe(left)">
                                      <p:cBhvr>
                                        <p:cTn id="29" dur="500"/>
                                        <p:tgtEl>
                                          <p:spTgt spid="4">
                                            <p:txEl>
                                              <p:pRg st="4" end="4"/>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wipe(left)">
                                      <p:cBhvr>
                                        <p:cTn id="3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66B3"/>
                </a:solidFill>
              </a:rPr>
              <a:t>The United States in the International </a:t>
            </a:r>
            <a:r>
              <a:rPr lang="en-US" dirty="0" smtClean="0">
                <a:solidFill>
                  <a:srgbClr val="0066B3"/>
                </a:solidFill>
              </a:rPr>
              <a:t>Economy</a:t>
            </a:r>
            <a:endParaRPr lang="en-US" dirty="0"/>
          </a:p>
        </p:txBody>
      </p:sp>
      <p:sp>
        <p:nvSpPr>
          <p:cNvPr id="3" name="Content Placeholder 2"/>
          <p:cNvSpPr>
            <a:spLocks noGrp="1"/>
          </p:cNvSpPr>
          <p:nvPr>
            <p:ph sz="quarter" idx="10"/>
          </p:nvPr>
        </p:nvSpPr>
        <p:spPr/>
        <p:txBody>
          <a:bodyPr/>
          <a:lstStyle/>
          <a:p>
            <a:r>
              <a:rPr lang="en-US" dirty="0" smtClean="0"/>
              <a:t>9.1</a:t>
            </a:r>
            <a:endParaRPr lang="en-US" dirty="0"/>
          </a:p>
        </p:txBody>
      </p:sp>
      <p:sp>
        <p:nvSpPr>
          <p:cNvPr id="4" name="Text Placeholder 3"/>
          <p:cNvSpPr>
            <a:spLocks noGrp="1"/>
          </p:cNvSpPr>
          <p:nvPr>
            <p:ph type="body" sz="quarter" idx="11"/>
          </p:nvPr>
        </p:nvSpPr>
        <p:spPr/>
        <p:txBody>
          <a:bodyPr/>
          <a:lstStyle/>
          <a:p>
            <a:r>
              <a:rPr lang="en-US" dirty="0"/>
              <a:t>Discuss the role of international trade in the U.S. economy</a:t>
            </a:r>
            <a:r>
              <a:rPr lang="en-US" dirty="0" smtClean="0"/>
              <a:t>.</a:t>
            </a:r>
            <a:endParaRPr lang="en-US" dirty="0"/>
          </a:p>
        </p:txBody>
      </p:sp>
    </p:spTree>
    <p:extLst>
      <p:ext uri="{BB962C8B-B14F-4D97-AF65-F5344CB8AC3E}">
        <p14:creationId xmlns:p14="http://schemas.microsoft.com/office/powerpoint/2010/main" val="1376972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Opposition to WTO and trade in general—part 2</a:t>
            </a:r>
            <a:endParaRPr lang="en-US" dirty="0"/>
          </a:p>
        </p:txBody>
      </p:sp>
      <p:sp>
        <p:nvSpPr>
          <p:cNvPr id="6" name="Text Placeholder 2"/>
          <p:cNvSpPr txBox="1">
            <a:spLocks/>
          </p:cNvSpPr>
          <p:nvPr/>
        </p:nvSpPr>
        <p:spPr>
          <a:xfrm>
            <a:off x="152400" y="838200"/>
            <a:ext cx="8839200" cy="56388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Aft>
                <a:spcPts val="0"/>
              </a:spcAft>
            </a:pPr>
            <a:r>
              <a:rPr lang="en-US" kern="0" dirty="0" smtClean="0"/>
              <a:t>Three main sources:</a:t>
            </a:r>
          </a:p>
          <a:p>
            <a:pPr marL="457200" indent="-457200">
              <a:spcAft>
                <a:spcPts val="0"/>
              </a:spcAft>
              <a:buFontTx/>
              <a:buAutoNum type="arabicPeriod"/>
            </a:pPr>
            <a:r>
              <a:rPr lang="en-US" b="1" kern="0" dirty="0" smtClean="0"/>
              <a:t>Anti-globalization forces</a:t>
            </a:r>
          </a:p>
          <a:p>
            <a:pPr marL="457200" indent="-457200">
              <a:spcAft>
                <a:spcPts val="0"/>
              </a:spcAft>
              <a:buFontTx/>
              <a:buAutoNum type="arabicPeriod" startAt="2"/>
            </a:pPr>
            <a:r>
              <a:rPr lang="en-US" b="1" kern="0" dirty="0" smtClean="0"/>
              <a:t>“Old-fashioned” protectionists</a:t>
            </a:r>
          </a:p>
          <a:p>
            <a:pPr marL="342900" indent="-342900">
              <a:spcAft>
                <a:spcPts val="1200"/>
              </a:spcAft>
              <a:buFont typeface="Arial" pitchFamily="34" charset="0"/>
              <a:buChar char="•"/>
            </a:pPr>
            <a:r>
              <a:rPr lang="en-US" kern="0" dirty="0" smtClean="0"/>
              <a:t>Restricting trade “saves jobs” and “protects high wages”</a:t>
            </a:r>
          </a:p>
          <a:p>
            <a:pPr marL="800100" lvl="1" indent="-342900">
              <a:spcAft>
                <a:spcPts val="1200"/>
              </a:spcAft>
              <a:buFont typeface="Arial" pitchFamily="34" charset="0"/>
              <a:buChar char="•"/>
            </a:pPr>
            <a:r>
              <a:rPr lang="en-US" sz="2200" kern="0" dirty="0" smtClean="0"/>
              <a:t>We have seen that overall people are better off with trade, even though some individuals are worse off.</a:t>
            </a:r>
          </a:p>
          <a:p>
            <a:pPr marL="342900" indent="-342900">
              <a:spcAft>
                <a:spcPts val="1200"/>
              </a:spcAft>
              <a:buFont typeface="Arial" pitchFamily="34" charset="0"/>
              <a:buChar char="•"/>
            </a:pPr>
            <a:r>
              <a:rPr lang="en-US" kern="0" dirty="0" smtClean="0"/>
              <a:t>“Infant industries” need protection</a:t>
            </a:r>
          </a:p>
          <a:p>
            <a:pPr marL="800100" lvl="1" indent="-342900">
              <a:spcAft>
                <a:spcPts val="1200"/>
              </a:spcAft>
              <a:buFont typeface="Arial" pitchFamily="34" charset="0"/>
              <a:buChar char="•"/>
            </a:pPr>
            <a:r>
              <a:rPr lang="en-US" sz="2200" kern="0" dirty="0" smtClean="0"/>
              <a:t>Industries might need some time to “start-up” and become competitive; but tariffs must eventually be removed.</a:t>
            </a:r>
          </a:p>
          <a:p>
            <a:pPr marL="342900" indent="-342900">
              <a:spcAft>
                <a:spcPts val="1200"/>
              </a:spcAft>
              <a:buFont typeface="Arial" pitchFamily="34" charset="0"/>
              <a:buChar char="•"/>
            </a:pPr>
            <a:r>
              <a:rPr lang="en-US" kern="0" dirty="0" smtClean="0"/>
              <a:t>Protecting national security</a:t>
            </a:r>
          </a:p>
          <a:p>
            <a:pPr marL="800100" lvl="1" indent="-342900">
              <a:spcAft>
                <a:spcPts val="1200"/>
              </a:spcAft>
              <a:buFont typeface="Arial" pitchFamily="34" charset="0"/>
              <a:buChar char="•"/>
            </a:pPr>
            <a:r>
              <a:rPr lang="en-US" sz="2200" kern="0" dirty="0" smtClean="0"/>
              <a:t>Maybe we shouldn’t import </a:t>
            </a:r>
            <a:r>
              <a:rPr lang="en-US" sz="2200" b="1" kern="0" dirty="0" smtClean="0"/>
              <a:t>all</a:t>
            </a:r>
            <a:r>
              <a:rPr lang="en-US" sz="2200" kern="0" dirty="0" smtClean="0"/>
              <a:t> our guns from elsewhere...</a:t>
            </a:r>
          </a:p>
          <a:p>
            <a:pPr marL="457200" indent="-457200">
              <a:spcAft>
                <a:spcPts val="0"/>
              </a:spcAft>
              <a:buFont typeface="+mj-lt"/>
              <a:buAutoNum type="arabicPeriod" startAt="3"/>
            </a:pPr>
            <a:r>
              <a:rPr lang="en-US" b="1" kern="0" dirty="0" smtClean="0"/>
              <a:t>People perceiving WTO first-world bias</a:t>
            </a:r>
            <a:endParaRPr lang="en-US" kern="0" dirty="0"/>
          </a:p>
        </p:txBody>
      </p:sp>
    </p:spTree>
    <p:extLst>
      <p:ext uri="{BB962C8B-B14F-4D97-AF65-F5344CB8AC3E}">
        <p14:creationId xmlns:p14="http://schemas.microsoft.com/office/powerpoint/2010/main" val="320834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left)">
                                      <p:cBhvr>
                                        <p:cTn id="10" dur="500"/>
                                        <p:tgtEl>
                                          <p:spTgt spid="6">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left)">
                                      <p:cBhvr>
                                        <p:cTn id="13" dur="500"/>
                                        <p:tgtEl>
                                          <p:spTgt spid="6">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6">
                                            <p:txEl>
                                              <p:pRg st="9" end="9"/>
                                            </p:txEl>
                                          </p:spTgt>
                                        </p:tgtEl>
                                        <p:attrNameLst>
                                          <p:attrName>style.visibility</p:attrName>
                                        </p:attrNameLst>
                                      </p:cBhvr>
                                      <p:to>
                                        <p:strVal val="visible"/>
                                      </p:to>
                                    </p:set>
                                    <p:animEffect transition="in" filter="wipe(left)">
                                      <p:cBhvr>
                                        <p:cTn id="16" dur="500"/>
                                        <p:tgtEl>
                                          <p:spTgt spid="6">
                                            <p:txEl>
                                              <p:pRg st="9" end="9"/>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wipe(left)">
                                      <p:cBhvr>
                                        <p:cTn id="20" dur="500"/>
                                        <p:tgtEl>
                                          <p:spTgt spid="6">
                                            <p:txEl>
                                              <p:pRg st="3" end="3"/>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wipe(left)">
                                      <p:cBhvr>
                                        <p:cTn id="24" dur="500"/>
                                        <p:tgtEl>
                                          <p:spTgt spid="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wipe(left)">
                                      <p:cBhvr>
                                        <p:cTn id="29" dur="500"/>
                                        <p:tgtEl>
                                          <p:spTgt spid="6">
                                            <p:txEl>
                                              <p:pRg st="5" end="5"/>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wipe(left)">
                                      <p:cBhvr>
                                        <p:cTn id="33" dur="500"/>
                                        <p:tgtEl>
                                          <p:spTgt spid="6">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6">
                                            <p:txEl>
                                              <p:pRg st="7" end="7"/>
                                            </p:txEl>
                                          </p:spTgt>
                                        </p:tgtEl>
                                        <p:attrNameLst>
                                          <p:attrName>style.visibility</p:attrName>
                                        </p:attrNameLst>
                                      </p:cBhvr>
                                      <p:to>
                                        <p:strVal val="visible"/>
                                      </p:to>
                                    </p:set>
                                    <p:animEffect transition="in" filter="wipe(left)">
                                      <p:cBhvr>
                                        <p:cTn id="38" dur="500"/>
                                        <p:tgtEl>
                                          <p:spTgt spid="6">
                                            <p:txEl>
                                              <p:pRg st="7" end="7"/>
                                            </p:txEl>
                                          </p:spTgt>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wipe(left)">
                                      <p:cBhvr>
                                        <p:cTn id="4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Opposition to WTO and trade in general—part 3</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a:spcAft>
                <a:spcPts val="0"/>
              </a:spcAft>
            </a:pPr>
            <a:r>
              <a:rPr lang="en-US" dirty="0"/>
              <a:t>Three main sources:</a:t>
            </a:r>
          </a:p>
          <a:p>
            <a:pPr marL="457200" indent="-457200">
              <a:spcAft>
                <a:spcPts val="0"/>
              </a:spcAft>
              <a:buAutoNum type="arabicPeriod"/>
            </a:pPr>
            <a:r>
              <a:rPr lang="en-US" b="1" dirty="0"/>
              <a:t>Anti-globalization forces</a:t>
            </a:r>
          </a:p>
          <a:p>
            <a:pPr marL="457200" indent="-457200">
              <a:spcAft>
                <a:spcPts val="0"/>
              </a:spcAft>
              <a:buAutoNum type="arabicPeriod" startAt="2"/>
            </a:pPr>
            <a:r>
              <a:rPr lang="en-US" b="1" dirty="0" smtClean="0"/>
              <a:t>“</a:t>
            </a:r>
            <a:r>
              <a:rPr lang="en-US" b="1" dirty="0"/>
              <a:t>Old-fashioned” </a:t>
            </a:r>
            <a:r>
              <a:rPr lang="en-US" b="1" dirty="0" smtClean="0"/>
              <a:t>protectionists</a:t>
            </a:r>
          </a:p>
          <a:p>
            <a:pPr marL="457200" indent="-457200">
              <a:spcAft>
                <a:spcPts val="0"/>
              </a:spcAft>
              <a:buFont typeface="+mj-lt"/>
              <a:buAutoNum type="arabicPeriod" startAt="3"/>
            </a:pPr>
            <a:r>
              <a:rPr lang="en-US" b="1" dirty="0" smtClean="0"/>
              <a:t>People </a:t>
            </a:r>
            <a:r>
              <a:rPr lang="en-US" b="1" dirty="0"/>
              <a:t>perceiving WTO first-world </a:t>
            </a:r>
            <a:r>
              <a:rPr lang="en-US" b="1" dirty="0" smtClean="0"/>
              <a:t>bias</a:t>
            </a:r>
            <a:endParaRPr lang="en-US" b="1" dirty="0"/>
          </a:p>
          <a:p>
            <a:pPr marL="342900" indent="-342900">
              <a:spcAft>
                <a:spcPts val="1200"/>
              </a:spcAft>
              <a:buFont typeface="Arial" pitchFamily="34" charset="0"/>
              <a:buChar char="•"/>
            </a:pPr>
            <a:r>
              <a:rPr lang="en-US" dirty="0"/>
              <a:t>Does WTO favor high-income countries?</a:t>
            </a:r>
          </a:p>
          <a:p>
            <a:pPr marL="800100" lvl="1" indent="-342900">
              <a:spcAft>
                <a:spcPts val="1200"/>
              </a:spcAft>
              <a:buFont typeface="Arial" pitchFamily="34" charset="0"/>
              <a:buChar char="•"/>
            </a:pPr>
            <a:r>
              <a:rPr lang="en-US" sz="2200" dirty="0"/>
              <a:t>Maybe; less pressure can be brought to bear on large countries to remove their trade barriers.</a:t>
            </a:r>
          </a:p>
          <a:p>
            <a:pPr marL="800100" lvl="1" indent="-342900">
              <a:spcAft>
                <a:spcPts val="1200"/>
              </a:spcAft>
              <a:buFont typeface="Arial" pitchFamily="34" charset="0"/>
              <a:buChar char="•"/>
            </a:pPr>
            <a:r>
              <a:rPr lang="en-US" sz="2200" dirty="0"/>
              <a:t>Similarly, hard for third-world companies to compete (inferior infrastructure, etc.).</a:t>
            </a:r>
          </a:p>
          <a:p>
            <a:pPr marL="342900" indent="-342900">
              <a:spcAft>
                <a:spcPts val="1200"/>
              </a:spcAft>
              <a:buFont typeface="Arial" pitchFamily="34" charset="0"/>
              <a:buChar char="•"/>
            </a:pPr>
            <a:r>
              <a:rPr lang="en-US" dirty="0"/>
              <a:t>Inherent bias toward profits rather than equity</a:t>
            </a:r>
            <a:r>
              <a:rPr lang="en-US" dirty="0" smtClean="0"/>
              <a:t>.</a:t>
            </a:r>
            <a:endParaRPr lang="en-US" dirty="0"/>
          </a:p>
        </p:txBody>
      </p:sp>
    </p:spTree>
    <p:extLst>
      <p:ext uri="{BB962C8B-B14F-4D97-AF65-F5344CB8AC3E}">
        <p14:creationId xmlns:p14="http://schemas.microsoft.com/office/powerpoint/2010/main" val="379666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500"/>
                                        <p:tgtEl>
                                          <p:spTgt spid="4">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left)">
                                      <p:cBhvr>
                                        <p:cTn id="13" dur="500"/>
                                        <p:tgtEl>
                                          <p:spTgt spid="4">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left)">
                                      <p:cBhvr>
                                        <p:cTn id="16" dur="500"/>
                                        <p:tgtEl>
                                          <p:spTgt spid="4">
                                            <p:txEl>
                                              <p:pRg st="3" end="3"/>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wipe(left)">
                                      <p:cBhvr>
                                        <p:cTn id="20" dur="500"/>
                                        <p:tgtEl>
                                          <p:spTgt spid="4">
                                            <p:txEl>
                                              <p:pRg st="4" end="4"/>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wipe(left)">
                                      <p:cBhvr>
                                        <p:cTn id="24" dur="500"/>
                                        <p:tgtEl>
                                          <p:spTgt spid="4">
                                            <p:txEl>
                                              <p:pRg st="5" end="5"/>
                                            </p:txEl>
                                          </p:spTgt>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wipe(left)">
                                      <p:cBhvr>
                                        <p:cTn id="28" dur="500"/>
                                        <p:tgtEl>
                                          <p:spTgt spid="4">
                                            <p:txEl>
                                              <p:pRg st="6" end="6"/>
                                            </p:txEl>
                                          </p:spTgt>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wipe(left)">
                                      <p:cBhvr>
                                        <p:cTn id="3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Dumping</a:t>
            </a:r>
            <a:endParaRPr lang="en-US" dirty="0"/>
          </a:p>
        </p:txBody>
      </p:sp>
      <p:sp>
        <p:nvSpPr>
          <p:cNvPr id="4" name="Text Placeholder 2"/>
          <p:cNvSpPr>
            <a:spLocks noGrp="1"/>
          </p:cNvSpPr>
          <p:nvPr>
            <p:ph type="body" sz="quarter" idx="11"/>
          </p:nvPr>
        </p:nvSpPr>
        <p:spPr>
          <a:xfrm>
            <a:off x="152400" y="838200"/>
            <a:ext cx="8839200" cy="5638800"/>
          </a:xfrm>
        </p:spPr>
        <p:txBody>
          <a:bodyPr/>
          <a:lstStyle/>
          <a:p>
            <a:r>
              <a:rPr lang="en-US" dirty="0" smtClean="0"/>
              <a:t>In recent years, The U.S. has protected some domestic industries using a WTO provision against </a:t>
            </a:r>
            <a:r>
              <a:rPr lang="en-US" b="1" i="1" dirty="0" smtClean="0"/>
              <a:t>dumping</a:t>
            </a:r>
            <a:r>
              <a:rPr lang="en-US" dirty="0" smtClean="0"/>
              <a:t>.</a:t>
            </a:r>
          </a:p>
          <a:p>
            <a:endParaRPr lang="en-US" b="1" dirty="0"/>
          </a:p>
          <a:p>
            <a:r>
              <a:rPr lang="en-US" b="1" dirty="0" smtClean="0"/>
              <a:t>Dumping</a:t>
            </a:r>
            <a:r>
              <a:rPr lang="en-US" dirty="0" smtClean="0"/>
              <a:t>: selling a product for a price below its cost of production.</a:t>
            </a:r>
          </a:p>
          <a:p>
            <a:endParaRPr lang="en-US" b="1" dirty="0"/>
          </a:p>
          <a:p>
            <a:r>
              <a:rPr lang="en-US" dirty="0" smtClean="0"/>
              <a:t>In practice, it is difficult to tell if foreign companies are dumping goods.</a:t>
            </a:r>
          </a:p>
          <a:p>
            <a:pPr marL="342900" indent="-342900">
              <a:buFont typeface="Arial" panose="020B0604020202020204" pitchFamily="34" charset="0"/>
              <a:buChar char="•"/>
            </a:pPr>
            <a:r>
              <a:rPr lang="en-US" dirty="0" smtClean="0"/>
              <a:t>True production costs are not easy for governments to calculate.</a:t>
            </a:r>
          </a:p>
          <a:p>
            <a:endParaRPr lang="en-US" dirty="0" smtClean="0"/>
          </a:p>
          <a:p>
            <a:r>
              <a:rPr lang="en-US" dirty="0" smtClean="0"/>
              <a:t>WTO’s approach: countries can claim dumping if product is exported for lower price than it is sold domestically.</a:t>
            </a:r>
          </a:p>
          <a:p>
            <a:pPr marL="342900" indent="-342900">
              <a:buFont typeface="Arial" panose="020B0604020202020204" pitchFamily="34" charset="0"/>
              <a:buChar char="•"/>
            </a:pPr>
            <a:r>
              <a:rPr lang="en-US" dirty="0" smtClean="0"/>
              <a:t>This standard is arbitrary; companies might use loss-leaders or different prices in different markets in order to maximize profits.</a:t>
            </a:r>
          </a:p>
        </p:txBody>
      </p:sp>
    </p:spTree>
    <p:extLst>
      <p:ext uri="{BB962C8B-B14F-4D97-AF65-F5344CB8AC3E}">
        <p14:creationId xmlns:p14="http://schemas.microsoft.com/office/powerpoint/2010/main" val="352830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500"/>
                                        <p:tgtEl>
                                          <p:spTgt spid="4">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wipe(left)">
                                      <p:cBhvr>
                                        <p:cTn id="15" dur="500"/>
                                        <p:tgtEl>
                                          <p:spTgt spid="4">
                                            <p:txEl>
                                              <p:pRg st="4" end="4"/>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wipe(left)">
                                      <p:cBhvr>
                                        <p:cTn id="19" dur="500"/>
                                        <p:tgtEl>
                                          <p:spTgt spid="4">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wipe(left)">
                                      <p:cBhvr>
                                        <p:cTn id="24" dur="500"/>
                                        <p:tgtEl>
                                          <p:spTgt spid="4">
                                            <p:txEl>
                                              <p:pRg st="7" end="7"/>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wipe(left)">
                                      <p:cBhvr>
                                        <p:cTn id="28"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vs. normative analysis</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a:spcAft>
                <a:spcPts val="1200"/>
              </a:spcAft>
            </a:pPr>
            <a:r>
              <a:rPr lang="en-US" dirty="0"/>
              <a:t>Recall positive analysis reflects “what is”, and normative analysis “what ought to be”.</a:t>
            </a:r>
          </a:p>
          <a:p>
            <a:pPr>
              <a:spcAft>
                <a:spcPts val="1200"/>
              </a:spcAft>
            </a:pPr>
            <a:endParaRPr lang="en-US" dirty="0"/>
          </a:p>
          <a:p>
            <a:pPr>
              <a:spcAft>
                <a:spcPts val="1200"/>
              </a:spcAft>
            </a:pPr>
            <a:r>
              <a:rPr lang="en-US" dirty="0"/>
              <a:t>Judgments about free trade necessarily reflect values and morals.</a:t>
            </a:r>
          </a:p>
          <a:p>
            <a:pPr>
              <a:spcAft>
                <a:spcPts val="1200"/>
              </a:spcAft>
            </a:pPr>
            <a:endParaRPr lang="en-US" dirty="0"/>
          </a:p>
          <a:p>
            <a:pPr>
              <a:spcAft>
                <a:spcPts val="1200"/>
              </a:spcAft>
            </a:pPr>
            <a:r>
              <a:rPr lang="en-US" dirty="0"/>
              <a:t>Though most economists disagree, it is not intellectually unreasonable to value the costs of free trade more highly than the benefits, and hence believe free trade is undesirable.</a:t>
            </a:r>
          </a:p>
          <a:p>
            <a:pPr>
              <a:spcAft>
                <a:spcPts val="1200"/>
              </a:spcAft>
            </a:pPr>
            <a:endParaRPr lang="en-US" dirty="0"/>
          </a:p>
          <a:p>
            <a:pPr>
              <a:spcAft>
                <a:spcPts val="1200"/>
              </a:spcAft>
            </a:pPr>
            <a:r>
              <a:rPr lang="en-US" dirty="0"/>
              <a:t>Note: not all tariffs/protectionist policies are identical; some are “worse” than others. Important not to “paint them all with the same brush”.</a:t>
            </a:r>
          </a:p>
          <a:p>
            <a:endParaRPr lang="en-US" dirty="0"/>
          </a:p>
        </p:txBody>
      </p:sp>
    </p:spTree>
    <p:extLst>
      <p:ext uri="{BB962C8B-B14F-4D97-AF65-F5344CB8AC3E}">
        <p14:creationId xmlns:p14="http://schemas.microsoft.com/office/powerpoint/2010/main" val="270865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500"/>
                                        <p:tgtEl>
                                          <p:spTgt spid="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wipe(left)">
                                      <p:cBhvr>
                                        <p:cTn id="16" dur="500"/>
                                        <p:tgtEl>
                                          <p:spTgt spid="4">
                                            <p:txEl>
                                              <p:pRg st="4" end="4"/>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xEl>
                                              <p:pRg st="6" end="6"/>
                                            </p:txEl>
                                          </p:spTgt>
                                        </p:tgtEl>
                                        <p:attrNameLst>
                                          <p:attrName>style.visibility</p:attrName>
                                        </p:attrNameLst>
                                      </p:cBhvr>
                                      <p:to>
                                        <p:strVal val="visible"/>
                                      </p:to>
                                    </p:set>
                                    <p:animEffect transition="in" filter="wipe(left)">
                                      <p:cBhvr>
                                        <p:cTn id="20"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Unintended consequences of banning child labor</a:t>
            </a:r>
            <a:endParaRPr lang="en-US" sz="2600" dirty="0"/>
          </a:p>
        </p:txBody>
      </p:sp>
      <p:sp>
        <p:nvSpPr>
          <p:cNvPr id="4" name="Text Placeholder 2"/>
          <p:cNvSpPr>
            <a:spLocks noGrp="1"/>
          </p:cNvSpPr>
          <p:nvPr>
            <p:ph type="body" sz="quarter" idx="11"/>
          </p:nvPr>
        </p:nvSpPr>
        <p:spPr>
          <a:xfrm>
            <a:off x="152400" y="838199"/>
            <a:ext cx="3581400" cy="3357795"/>
          </a:xfrm>
        </p:spPr>
        <p:txBody>
          <a:bodyPr/>
          <a:lstStyle/>
          <a:p>
            <a:pPr>
              <a:spcBef>
                <a:spcPts val="1800"/>
              </a:spcBef>
            </a:pPr>
            <a:r>
              <a:rPr lang="en-US" dirty="0"/>
              <a:t>In rich nations, our reaction to child labor is one of horror: shouldn’t those children be in schools, getting education?</a:t>
            </a:r>
          </a:p>
          <a:p>
            <a:pPr>
              <a:spcBef>
                <a:spcPts val="1800"/>
              </a:spcBef>
            </a:pPr>
            <a:r>
              <a:rPr lang="en-US" dirty="0" smtClean="0"/>
              <a:t>Often</a:t>
            </a:r>
            <a:r>
              <a:rPr lang="en-US" dirty="0"/>
              <a:t>, this is not the reality: the alternative to work for those children is worse, like begging or prostitution</a:t>
            </a:r>
            <a:r>
              <a:rPr lang="en-US" dirty="0" smtClean="0"/>
              <a:t>.</a:t>
            </a:r>
            <a:endParaRPr lang="en-US" dirty="0"/>
          </a:p>
        </p:txBody>
      </p:sp>
      <p:sp>
        <p:nvSpPr>
          <p:cNvPr id="6" name="Text Placeholder 2"/>
          <p:cNvSpPr txBox="1">
            <a:spLocks/>
          </p:cNvSpPr>
          <p:nvPr/>
        </p:nvSpPr>
        <p:spPr>
          <a:xfrm>
            <a:off x="152400" y="4343400"/>
            <a:ext cx="8686800" cy="22098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r>
              <a:rPr lang="en-US" kern="0" dirty="0" smtClean="0"/>
              <a:t>This was the reality for Pakistani children when Baden Sports was forced by public pressure to move its production of soccer balls from Pakistan to China.</a:t>
            </a:r>
          </a:p>
          <a:p>
            <a:pPr marL="342900" indent="-342900">
              <a:buFont typeface="Arial" panose="020B0604020202020204" pitchFamily="34" charset="0"/>
              <a:buChar char="•"/>
            </a:pPr>
            <a:r>
              <a:rPr lang="en-US" kern="0" dirty="0" smtClean="0"/>
              <a:t>“Of the array of possible employment in which impoverished children might engage, soccer ball stitching is probably one of the most benign…”</a:t>
            </a:r>
          </a:p>
          <a:p>
            <a:endParaRPr lang="en-US" kern="0" dirty="0"/>
          </a:p>
        </p:txBody>
      </p:sp>
      <p:pic>
        <p:nvPicPr>
          <p:cNvPr id="5" name="Picture 15"/>
          <p:cNvPicPr>
            <a:picLocks noChangeAspect="1" noChangeArrowheads="1"/>
          </p:cNvPicPr>
          <p:nvPr/>
        </p:nvPicPr>
        <p:blipFill>
          <a:blip r:embed="rId2"/>
          <a:srcRect/>
          <a:stretch>
            <a:fillRect/>
          </a:stretch>
        </p:blipFill>
        <p:spPr bwMode="auto">
          <a:xfrm>
            <a:off x="3892550" y="762000"/>
            <a:ext cx="5175250" cy="3459675"/>
          </a:xfrm>
          <a:prstGeom prst="rect">
            <a:avLst/>
          </a:prstGeom>
          <a:noFill/>
          <a:ln w="9525" algn="ctr">
            <a:noFill/>
            <a:miter lim="800000"/>
            <a:headEnd/>
            <a:tailEnd/>
          </a:ln>
        </p:spPr>
      </p:pic>
    </p:spTree>
    <p:extLst>
      <p:ext uri="{BB962C8B-B14F-4D97-AF65-F5344CB8AC3E}">
        <p14:creationId xmlns:p14="http://schemas.microsoft.com/office/powerpoint/2010/main" val="142362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left)">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left)">
                                      <p:cBhvr>
                                        <p:cTn id="20" dur="500"/>
                                        <p:tgtEl>
                                          <p:spTgt spid="6">
                                            <p:txEl>
                                              <p:pRg st="0" end="0"/>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wipe(left)">
                                      <p:cBhvr>
                                        <p:cTn id="24"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interest groups and trade policy</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a:spcAft>
                <a:spcPts val="1200"/>
              </a:spcAft>
            </a:pPr>
            <a:r>
              <a:rPr lang="en-US" dirty="0"/>
              <a:t>Arguments against free trade in the U.S. often come from special interest groups, like the sugar industry complaining about “unfair competition from foreign producers”.</a:t>
            </a:r>
          </a:p>
          <a:p>
            <a:pPr>
              <a:spcAft>
                <a:spcPts val="1200"/>
              </a:spcAft>
            </a:pPr>
            <a:r>
              <a:rPr lang="en-US" dirty="0"/>
              <a:t>Although as a nation we would be better off without sugar quotas, they don’t get removed, because the sugar industry is able to successfully lobby the government to keep them.</a:t>
            </a:r>
          </a:p>
          <a:p>
            <a:pPr marL="342900" indent="-342900">
              <a:spcAft>
                <a:spcPts val="1200"/>
              </a:spcAft>
              <a:buFont typeface="Arial" pitchFamily="34" charset="0"/>
              <a:buChar char="•"/>
            </a:pPr>
            <a:r>
              <a:rPr lang="en-US" dirty="0"/>
              <a:t>The jobs that would be lost if the sugar quota were removed are much easier to identify than the ones that would be gained.</a:t>
            </a:r>
          </a:p>
          <a:p>
            <a:pPr marL="342900" indent="-342900">
              <a:spcAft>
                <a:spcPts val="1200"/>
              </a:spcAft>
              <a:buFont typeface="Arial" pitchFamily="34" charset="0"/>
              <a:buChar char="•"/>
            </a:pPr>
            <a:r>
              <a:rPr lang="en-US" dirty="0"/>
              <a:t>The burden of higher prices is spread across all 300+ million Americans.</a:t>
            </a:r>
          </a:p>
          <a:p>
            <a:pPr>
              <a:spcAft>
                <a:spcPts val="1200"/>
              </a:spcAft>
            </a:pPr>
            <a:r>
              <a:rPr lang="en-US" dirty="0"/>
              <a:t>Such arguments are easy to make, and hard for elected officials to ignore, even though it is correct to do so</a:t>
            </a:r>
            <a:r>
              <a:rPr lang="en-US" dirty="0" smtClean="0"/>
              <a:t>.</a:t>
            </a:r>
            <a:endParaRPr lang="en-US" dirty="0"/>
          </a:p>
        </p:txBody>
      </p:sp>
    </p:spTree>
    <p:extLst>
      <p:ext uri="{BB962C8B-B14F-4D97-AF65-F5344CB8AC3E}">
        <p14:creationId xmlns:p14="http://schemas.microsoft.com/office/powerpoint/2010/main" val="284908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left)">
                                      <p:cBhvr>
                                        <p:cTn id="16" dur="500"/>
                                        <p:tgtEl>
                                          <p:spTgt spid="4">
                                            <p:txEl>
                                              <p:pRg st="2" end="2"/>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left)">
                                      <p:cBhvr>
                                        <p:cTn id="20" dur="500"/>
                                        <p:tgtEl>
                                          <p:spTgt spid="4">
                                            <p:txEl>
                                              <p:pRg st="3" end="3"/>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wipe(left)">
                                      <p:cBhvr>
                                        <p:cTn id="2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misconceptions to avoid</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a:spcAft>
                <a:spcPts val="2400"/>
              </a:spcAft>
            </a:pPr>
            <a:r>
              <a:rPr lang="en-US" i="1" dirty="0"/>
              <a:t>Comparative advantage</a:t>
            </a:r>
            <a:r>
              <a:rPr lang="en-US" dirty="0"/>
              <a:t> is the basis for trade; a nation may have an </a:t>
            </a:r>
            <a:r>
              <a:rPr lang="en-US" i="1" dirty="0"/>
              <a:t>absolute advantage</a:t>
            </a:r>
            <a:r>
              <a:rPr lang="en-US" dirty="0"/>
              <a:t> in nothing or in everything, and still benefit from trade.</a:t>
            </a:r>
            <a:endParaRPr lang="en-US" i="1" dirty="0"/>
          </a:p>
          <a:p>
            <a:pPr>
              <a:spcAft>
                <a:spcPts val="2400"/>
              </a:spcAft>
            </a:pPr>
            <a:r>
              <a:rPr lang="en-US" i="1" dirty="0"/>
              <a:t>Tariffs</a:t>
            </a:r>
            <a:r>
              <a:rPr lang="en-US" dirty="0"/>
              <a:t> are effectively </a:t>
            </a:r>
            <a:r>
              <a:rPr lang="en-US" i="1" dirty="0"/>
              <a:t>taxes imposed on imports</a:t>
            </a:r>
            <a:r>
              <a:rPr lang="en-US" dirty="0"/>
              <a:t>; they do not ban imports in any way.</a:t>
            </a:r>
          </a:p>
          <a:p>
            <a:pPr>
              <a:spcAft>
                <a:spcPts val="2400"/>
              </a:spcAft>
            </a:pPr>
            <a:r>
              <a:rPr lang="en-US" dirty="0"/>
              <a:t>Trade creates winners and losers; to claim otherwise is dishonest.</a:t>
            </a:r>
          </a:p>
          <a:p>
            <a:pPr>
              <a:spcAft>
                <a:spcPts val="2400"/>
              </a:spcAft>
            </a:pPr>
            <a:r>
              <a:rPr lang="en-US" dirty="0"/>
              <a:t>Whether free trade is good or not is a normative (value) judgment.</a:t>
            </a:r>
          </a:p>
          <a:p>
            <a:pPr marL="342900" indent="-342900">
              <a:spcAft>
                <a:spcPts val="1200"/>
              </a:spcAft>
              <a:buFont typeface="Arial" pitchFamily="34" charset="0"/>
              <a:buChar char="•"/>
            </a:pPr>
            <a:r>
              <a:rPr lang="en-US" dirty="0"/>
              <a:t>But economics can inform those value judgments.</a:t>
            </a:r>
          </a:p>
          <a:p>
            <a:pPr marL="342900" indent="-342900">
              <a:spcAft>
                <a:spcPts val="1200"/>
              </a:spcAft>
              <a:buFont typeface="Arial" pitchFamily="34" charset="0"/>
              <a:buChar char="•"/>
            </a:pPr>
            <a:r>
              <a:rPr lang="en-US" dirty="0"/>
              <a:t>Some parts of free trade are surely good; we must determine which parts are good, and which are not. It’s not “all or nothing</a:t>
            </a:r>
            <a:r>
              <a:rPr lang="en-US" dirty="0" smtClean="0"/>
              <a:t>”.</a:t>
            </a:r>
            <a:endParaRPr lang="en-US" dirty="0"/>
          </a:p>
        </p:txBody>
      </p:sp>
    </p:spTree>
    <p:extLst>
      <p:ext uri="{BB962C8B-B14F-4D97-AF65-F5344CB8AC3E}">
        <p14:creationId xmlns:p14="http://schemas.microsoft.com/office/powerpoint/2010/main" val="150586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500"/>
                                        <p:tgtEl>
                                          <p:spTgt spid="4">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left)">
                                      <p:cBhvr>
                                        <p:cTn id="23" dur="500"/>
                                        <p:tgtEl>
                                          <p:spTgt spid="4">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left)">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United States and international trade</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a:spcBef>
                <a:spcPct val="20000"/>
              </a:spcBef>
              <a:spcAft>
                <a:spcPts val="1200"/>
              </a:spcAft>
              <a:defRPr/>
            </a:pPr>
            <a:r>
              <a:rPr lang="en-US" dirty="0"/>
              <a:t>International trade has grown more and more important to the world economy over the past 50 years.</a:t>
            </a:r>
          </a:p>
          <a:p>
            <a:pPr>
              <a:spcBef>
                <a:spcPct val="20000"/>
              </a:spcBef>
              <a:spcAft>
                <a:spcPts val="1200"/>
              </a:spcAft>
              <a:defRPr/>
            </a:pPr>
            <a:r>
              <a:rPr lang="en-US" dirty="0">
                <a:ea typeface="SimSun" pitchFamily="2" charset="-122"/>
              </a:rPr>
              <a:t>Falling shipping and transportation costs have made international trade more profitable and desirable.</a:t>
            </a:r>
          </a:p>
          <a:p>
            <a:pPr>
              <a:spcBef>
                <a:spcPct val="20000"/>
              </a:spcBef>
              <a:spcAft>
                <a:spcPts val="1200"/>
              </a:spcAft>
              <a:defRPr/>
            </a:pPr>
            <a:r>
              <a:rPr lang="en-US" dirty="0">
                <a:ea typeface="SimSun" pitchFamily="2" charset="-122"/>
              </a:rPr>
              <a:t>Traditionally, countries imposed high </a:t>
            </a:r>
            <a:r>
              <a:rPr lang="en-US" b="1" i="1" dirty="0">
                <a:ea typeface="SimSun" pitchFamily="2" charset="-122"/>
              </a:rPr>
              <a:t>tariffs</a:t>
            </a:r>
            <a:r>
              <a:rPr lang="en-US" dirty="0">
                <a:ea typeface="SimSun" pitchFamily="2" charset="-122"/>
              </a:rPr>
              <a:t> on </a:t>
            </a:r>
            <a:r>
              <a:rPr lang="en-US" b="1" i="1" dirty="0">
                <a:ea typeface="SimSun" pitchFamily="2" charset="-122"/>
              </a:rPr>
              <a:t>imports</a:t>
            </a:r>
            <a:r>
              <a:rPr lang="en-US" dirty="0">
                <a:ea typeface="SimSun" pitchFamily="2" charset="-122"/>
              </a:rPr>
              <a:t>, believing that such measured made their own firms and consumers better off. </a:t>
            </a:r>
          </a:p>
          <a:p>
            <a:pPr>
              <a:spcBef>
                <a:spcPct val="20000"/>
              </a:spcBef>
              <a:spcAft>
                <a:spcPts val="1200"/>
              </a:spcAft>
              <a:defRPr/>
            </a:pPr>
            <a:r>
              <a:rPr lang="en-US" dirty="0">
                <a:solidFill>
                  <a:schemeClr val="tx2"/>
                </a:solidFill>
                <a:ea typeface="SimSun" pitchFamily="2" charset="-122"/>
              </a:rPr>
              <a:t>But that meant their </a:t>
            </a:r>
            <a:r>
              <a:rPr lang="en-US" b="1" i="1" dirty="0">
                <a:solidFill>
                  <a:schemeClr val="tx2"/>
                </a:solidFill>
                <a:ea typeface="SimSun" pitchFamily="2" charset="-122"/>
              </a:rPr>
              <a:t>exports</a:t>
            </a:r>
            <a:r>
              <a:rPr lang="en-US" dirty="0">
                <a:solidFill>
                  <a:schemeClr val="tx2"/>
                </a:solidFill>
                <a:ea typeface="SimSun" pitchFamily="2" charset="-122"/>
              </a:rPr>
              <a:t> were similarly taxed.</a:t>
            </a:r>
            <a:endParaRPr lang="en-US" dirty="0">
              <a:ea typeface="SimSun" pitchFamily="2" charset="-122"/>
            </a:endParaRPr>
          </a:p>
          <a:p>
            <a:pPr>
              <a:spcBef>
                <a:spcPct val="20000"/>
              </a:spcBef>
              <a:defRPr/>
            </a:pPr>
            <a:r>
              <a:rPr lang="en-US" b="1" dirty="0">
                <a:ea typeface="SimSun" pitchFamily="2" charset="-122"/>
              </a:rPr>
              <a:t>Tariff</a:t>
            </a:r>
            <a:r>
              <a:rPr lang="en-US" dirty="0">
                <a:ea typeface="SimSun" pitchFamily="2" charset="-122"/>
              </a:rPr>
              <a:t>: A tax imposed by a government on imports</a:t>
            </a:r>
          </a:p>
          <a:p>
            <a:pPr>
              <a:spcBef>
                <a:spcPct val="20000"/>
              </a:spcBef>
              <a:defRPr/>
            </a:pPr>
            <a:r>
              <a:rPr lang="en-US" b="1" dirty="0">
                <a:ea typeface="SimSun" pitchFamily="2" charset="-122"/>
              </a:rPr>
              <a:t>Imports</a:t>
            </a:r>
            <a:r>
              <a:rPr lang="en-US" dirty="0">
                <a:ea typeface="SimSun" pitchFamily="2" charset="-122"/>
              </a:rPr>
              <a:t>: Goods and services bought domestically but produced in other countries.</a:t>
            </a:r>
          </a:p>
          <a:p>
            <a:pPr>
              <a:spcBef>
                <a:spcPct val="20000"/>
              </a:spcBef>
              <a:defRPr/>
            </a:pPr>
            <a:r>
              <a:rPr lang="en-US" b="1" dirty="0">
                <a:solidFill>
                  <a:schemeClr val="tx2"/>
                </a:solidFill>
                <a:ea typeface="SimSun" pitchFamily="2" charset="-122"/>
              </a:rPr>
              <a:t>Exports</a:t>
            </a:r>
            <a:r>
              <a:rPr lang="en-US" dirty="0">
                <a:solidFill>
                  <a:schemeClr val="tx2"/>
                </a:solidFill>
                <a:ea typeface="SimSun" pitchFamily="2" charset="-122"/>
              </a:rPr>
              <a:t>: Goods and services produced domestically but sold in other countries</a:t>
            </a:r>
            <a:r>
              <a:rPr lang="en-US" dirty="0" smtClean="0">
                <a:solidFill>
                  <a:schemeClr val="tx2"/>
                </a:solidFill>
                <a:ea typeface="SimSun" pitchFamily="2" charset="-122"/>
              </a:rPr>
              <a:t>.</a:t>
            </a:r>
            <a:endParaRPr lang="en-US" dirty="0">
              <a:solidFill>
                <a:schemeClr val="tx2"/>
              </a:solidFill>
              <a:ea typeface="SimSun" pitchFamily="2" charset="-122"/>
            </a:endParaRPr>
          </a:p>
        </p:txBody>
      </p:sp>
    </p:spTree>
    <p:extLst>
      <p:ext uri="{BB962C8B-B14F-4D97-AF65-F5344CB8AC3E}">
        <p14:creationId xmlns:p14="http://schemas.microsoft.com/office/powerpoint/2010/main" val="240025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down)">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down)">
                                      <p:cBhvr>
                                        <p:cTn id="16" dur="500"/>
                                        <p:tgtEl>
                                          <p:spTgt spid="4">
                                            <p:txEl>
                                              <p:pRg st="2" end="2"/>
                                            </p:txEl>
                                          </p:spTgt>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down)">
                                      <p:cBhvr>
                                        <p:cTn id="20" dur="500"/>
                                        <p:tgtEl>
                                          <p:spTgt spid="4">
                                            <p:txEl>
                                              <p:pRg st="3" end="3"/>
                                            </p:txEl>
                                          </p:spTgt>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wipe(down)">
                                      <p:cBhvr>
                                        <p:cTn id="24" dur="500"/>
                                        <p:tgtEl>
                                          <p:spTgt spid="4">
                                            <p:txEl>
                                              <p:pRg st="4" end="4"/>
                                            </p:txEl>
                                          </p:spTgt>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wipe(down)">
                                      <p:cBhvr>
                                        <p:cTn id="28" dur="500"/>
                                        <p:tgtEl>
                                          <p:spTgt spid="4">
                                            <p:txEl>
                                              <p:pRg st="5" end="5"/>
                                            </p:txEl>
                                          </p:spTgt>
                                        </p:tgtEl>
                                      </p:cBhvr>
                                    </p:animEffect>
                                  </p:childTnLst>
                                </p:cTn>
                              </p:par>
                            </p:childTnLst>
                          </p:cTn>
                        </p:par>
                        <p:par>
                          <p:cTn id="29" fill="hold">
                            <p:stCondLst>
                              <p:cond delay="2000"/>
                            </p:stCondLst>
                            <p:childTnLst>
                              <p:par>
                                <p:cTn id="30" presetID="22" presetClass="entr" presetSubtype="4" fill="hold" nodeType="after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ipe(down)">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increasing importance of trade to the U.S.</a:t>
            </a:r>
            <a:endParaRPr lang="en-US" dirty="0"/>
          </a:p>
        </p:txBody>
      </p:sp>
      <p:sp>
        <p:nvSpPr>
          <p:cNvPr id="6" name="Text Placeholder 2"/>
          <p:cNvSpPr>
            <a:spLocks noGrp="1"/>
          </p:cNvSpPr>
          <p:nvPr>
            <p:ph type="body" sz="quarter" idx="11"/>
          </p:nvPr>
        </p:nvSpPr>
        <p:spPr>
          <a:xfrm>
            <a:off x="152400" y="838200"/>
            <a:ext cx="2590800" cy="5638800"/>
          </a:xfrm>
        </p:spPr>
        <p:txBody>
          <a:bodyPr/>
          <a:lstStyle/>
          <a:p>
            <a:r>
              <a:rPr lang="en-US" dirty="0"/>
              <a:t>Since 1970, both imports and exports have been steadily rising as a fraction of U.S. gross domestic product (GDP).</a:t>
            </a:r>
          </a:p>
          <a:p>
            <a:endParaRPr lang="en-US" dirty="0"/>
          </a:p>
          <a:p>
            <a:r>
              <a:rPr lang="en-US" dirty="0"/>
              <a:t>International trade has been becoming a more and more important part of the American economy.</a:t>
            </a:r>
          </a:p>
          <a:p>
            <a:endParaRPr lang="en-US" dirty="0"/>
          </a:p>
        </p:txBody>
      </p:sp>
      <p:sp>
        <p:nvSpPr>
          <p:cNvPr id="7" name="Text Placeholder 3"/>
          <p:cNvSpPr>
            <a:spLocks noGrp="1"/>
          </p:cNvSpPr>
          <p:nvPr>
            <p:ph type="body" sz="quarter" idx="12"/>
          </p:nvPr>
        </p:nvSpPr>
        <p:spPr>
          <a:xfrm>
            <a:off x="5867400" y="5562600"/>
            <a:ext cx="2290763" cy="449263"/>
          </a:xfrm>
        </p:spPr>
        <p:txBody>
          <a:bodyPr/>
          <a:lstStyle/>
          <a:p>
            <a:r>
              <a:rPr lang="en-US" dirty="0" smtClean="0"/>
              <a:t>International trade is of increasing importance to the United States</a:t>
            </a:r>
            <a:endParaRPr lang="en-US" dirty="0"/>
          </a:p>
        </p:txBody>
      </p:sp>
      <p:sp>
        <p:nvSpPr>
          <p:cNvPr id="8" name="Text Placeholder 4"/>
          <p:cNvSpPr>
            <a:spLocks noGrp="1"/>
          </p:cNvSpPr>
          <p:nvPr>
            <p:ph type="body" sz="quarter" idx="13"/>
          </p:nvPr>
        </p:nvSpPr>
        <p:spPr>
          <a:xfrm>
            <a:off x="4533900" y="5562600"/>
            <a:ext cx="1352550" cy="381000"/>
          </a:xfrm>
        </p:spPr>
        <p:txBody>
          <a:bodyPr/>
          <a:lstStyle/>
          <a:p>
            <a:r>
              <a:rPr lang="en-US" dirty="0" smtClean="0"/>
              <a:t>Figure 9.1</a:t>
            </a:r>
            <a:endParaRPr lang="en-US" dirty="0"/>
          </a:p>
        </p:txBody>
      </p:sp>
      <p:pic>
        <p:nvPicPr>
          <p:cNvPr id="1026" name="Picture 2" descr="C:\Users\Paul\Dropbox\ECON 5e\Art From Fernando_For Digital\ch09\Figure 9_1\png\Figure 9.1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9687" y="1447800"/>
            <a:ext cx="6363433" cy="39624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aul\Dropbox\ECON 5e\Art From Fernando_For Digital\ch09\Figure 9_1\png\Figure 9.1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9687" y="1447800"/>
            <a:ext cx="6363433" cy="39624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aul\Dropbox\ECON 5e\Art From Fernando_For Digital\ch09\Figure 9_1\png\Figure 9.1_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9687" y="1447800"/>
            <a:ext cx="6363433" cy="396240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Paul\Dropbox\ECON 5e\Art From Fernando_For Digital\ch09\Figure 9_1\png\Figure 9.1_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9687" y="1447800"/>
            <a:ext cx="6363433" cy="39624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Paul\Dropbox\ECON 5e\Art From Fernando_For Digital\ch09\Figure 9_1\png\Figure 9.1_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9687" y="1447800"/>
            <a:ext cx="6363433" cy="396240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Paul\Dropbox\ECON 5e\Art From Fernando_For Digital\ch09\Figure 9_1\png\Figure 9.1_6.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79687" y="1447800"/>
            <a:ext cx="6363433" cy="39624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Paul\Dropbox\ECON 5e\Art From Fernando_For Digital\ch09\Figure 9_1\png\Figure 9.1_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79687" y="1447800"/>
            <a:ext cx="6363433" cy="396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85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ipe(left)">
                                      <p:cBhvr>
                                        <p:cTn id="11" dur="500"/>
                                        <p:tgtEl>
                                          <p:spTgt spid="1026"/>
                                        </p:tgtEl>
                                      </p:cBhvr>
                                    </p:animEffect>
                                  </p:childTnLst>
                                </p:cTn>
                              </p:par>
                              <p:par>
                                <p:cTn id="12" presetID="22" presetClass="entr" presetSubtype="8" fill="hold" nodeType="with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wipe(left)">
                                      <p:cBhvr>
                                        <p:cTn id="14" dur="500"/>
                                        <p:tgtEl>
                                          <p:spTgt spid="1027"/>
                                        </p:tgtEl>
                                      </p:cBhvr>
                                    </p:animEffect>
                                  </p:childTnLst>
                                </p:cTn>
                              </p:par>
                              <p:par>
                                <p:cTn id="15" presetID="22" presetClass="entr" presetSubtype="8"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wipe(left)">
                                      <p:cBhvr>
                                        <p:cTn id="17" dur="500"/>
                                        <p:tgtEl>
                                          <p:spTgt spid="1028"/>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1029"/>
                                        </p:tgtEl>
                                        <p:attrNameLst>
                                          <p:attrName>style.visibility</p:attrName>
                                        </p:attrNameLst>
                                      </p:cBhvr>
                                      <p:to>
                                        <p:strVal val="visible"/>
                                      </p:to>
                                    </p:set>
                                    <p:animEffect transition="in" filter="wipe(left)">
                                      <p:cBhvr>
                                        <p:cTn id="21" dur="1000"/>
                                        <p:tgtEl>
                                          <p:spTgt spid="1029"/>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030"/>
                                        </p:tgtEl>
                                        <p:attrNameLst>
                                          <p:attrName>style.visibility</p:attrName>
                                        </p:attrNameLst>
                                      </p:cBhvr>
                                      <p:to>
                                        <p:strVal val="visible"/>
                                      </p:to>
                                    </p:set>
                                    <p:animEffect transition="in" filter="wipe(left)">
                                      <p:cBhvr>
                                        <p:cTn id="25" dur="500"/>
                                        <p:tgtEl>
                                          <p:spTgt spid="1030"/>
                                        </p:tgtEl>
                                      </p:cBhvr>
                                    </p:animEffect>
                                  </p:childTnLst>
                                </p:cTn>
                              </p:par>
                              <p:par>
                                <p:cTn id="26" presetID="22" presetClass="entr" presetSubtype="8" fill="hold" nodeType="withEffect">
                                  <p:stCondLst>
                                    <p:cond delay="0"/>
                                  </p:stCondLst>
                                  <p:childTnLst>
                                    <p:set>
                                      <p:cBhvr>
                                        <p:cTn id="27" dur="1" fill="hold">
                                          <p:stCondLst>
                                            <p:cond delay="0"/>
                                          </p:stCondLst>
                                        </p:cTn>
                                        <p:tgtEl>
                                          <p:spTgt spid="1031"/>
                                        </p:tgtEl>
                                        <p:attrNameLst>
                                          <p:attrName>style.visibility</p:attrName>
                                        </p:attrNameLst>
                                      </p:cBhvr>
                                      <p:to>
                                        <p:strVal val="visible"/>
                                      </p:to>
                                    </p:set>
                                    <p:animEffect transition="in" filter="wipe(left)">
                                      <p:cBhvr>
                                        <p:cTn id="28" dur="1000"/>
                                        <p:tgtEl>
                                          <p:spTgt spid="1031"/>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032"/>
                                        </p:tgtEl>
                                        <p:attrNameLst>
                                          <p:attrName>style.visibility</p:attrName>
                                        </p:attrNameLst>
                                      </p:cBhvr>
                                      <p:to>
                                        <p:strVal val="visible"/>
                                      </p:to>
                                    </p:set>
                                    <p:animEffect transition="in" filter="wipe(left)">
                                      <p:cBhvr>
                                        <p:cTn id="32" dur="500"/>
                                        <p:tgtEl>
                                          <p:spTgt spid="1032"/>
                                        </p:tgtEl>
                                      </p:cBhvr>
                                    </p:animEffect>
                                  </p:childTnLst>
                                </p:cTn>
                              </p:par>
                            </p:childTnLst>
                          </p:cTn>
                        </p:par>
                        <p:par>
                          <p:cTn id="33" fill="hold">
                            <p:stCondLst>
                              <p:cond delay="3500"/>
                            </p:stCondLst>
                            <p:childTnLst>
                              <p:par>
                                <p:cTn id="34" presetID="22" presetClass="entr" presetSubtype="8" fill="hold" nodeType="after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wipe(left)">
                                      <p:cBhvr>
                                        <p:cTn id="36"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Leading exporting countries, 2012</a:t>
            </a:r>
            <a:endParaRPr lang="en-US" dirty="0"/>
          </a:p>
        </p:txBody>
      </p:sp>
      <p:sp>
        <p:nvSpPr>
          <p:cNvPr id="6" name="Text Placeholder 2"/>
          <p:cNvSpPr>
            <a:spLocks noGrp="1"/>
          </p:cNvSpPr>
          <p:nvPr>
            <p:ph type="body" sz="quarter" idx="11"/>
          </p:nvPr>
        </p:nvSpPr>
        <p:spPr>
          <a:xfrm>
            <a:off x="152400" y="1828800"/>
            <a:ext cx="2514600" cy="4648200"/>
          </a:xfrm>
        </p:spPr>
        <p:txBody>
          <a:bodyPr/>
          <a:lstStyle/>
          <a:p>
            <a:r>
              <a:rPr lang="en-US" dirty="0" smtClean="0"/>
              <a:t>The rapid growth of the Chinese economy has made it the world’s largest exporter, with 9.3% of world exports.</a:t>
            </a:r>
          </a:p>
          <a:p>
            <a:r>
              <a:rPr lang="en-US" dirty="0" smtClean="0"/>
              <a:t>China took over the lead from the U.S., which accounts for 9.2% of world exports.</a:t>
            </a:r>
            <a:endParaRPr lang="en-US" dirty="0"/>
          </a:p>
          <a:p>
            <a:endParaRPr lang="en-US" dirty="0"/>
          </a:p>
        </p:txBody>
      </p:sp>
      <p:sp>
        <p:nvSpPr>
          <p:cNvPr id="7" name="Text Placeholder 3"/>
          <p:cNvSpPr>
            <a:spLocks noGrp="1"/>
          </p:cNvSpPr>
          <p:nvPr>
            <p:ph type="body" sz="quarter" idx="12"/>
          </p:nvPr>
        </p:nvSpPr>
        <p:spPr>
          <a:xfrm>
            <a:off x="5867400" y="5562600"/>
            <a:ext cx="2514600" cy="449263"/>
          </a:xfrm>
        </p:spPr>
        <p:txBody>
          <a:bodyPr/>
          <a:lstStyle/>
          <a:p>
            <a:r>
              <a:rPr lang="en-US" dirty="0" smtClean="0"/>
              <a:t>The eight leading exporting countries, 2012</a:t>
            </a:r>
            <a:endParaRPr lang="en-US" dirty="0"/>
          </a:p>
        </p:txBody>
      </p:sp>
      <p:sp>
        <p:nvSpPr>
          <p:cNvPr id="8" name="Text Placeholder 4"/>
          <p:cNvSpPr>
            <a:spLocks noGrp="1"/>
          </p:cNvSpPr>
          <p:nvPr>
            <p:ph type="body" sz="quarter" idx="13"/>
          </p:nvPr>
        </p:nvSpPr>
        <p:spPr>
          <a:xfrm>
            <a:off x="4533900" y="5562600"/>
            <a:ext cx="1352550" cy="381000"/>
          </a:xfrm>
        </p:spPr>
        <p:txBody>
          <a:bodyPr/>
          <a:lstStyle/>
          <a:p>
            <a:r>
              <a:rPr lang="en-US" dirty="0" smtClean="0"/>
              <a:t>Figure 9.2</a:t>
            </a:r>
            <a:endParaRPr lang="en-US" dirty="0"/>
          </a:p>
        </p:txBody>
      </p:sp>
      <p:pic>
        <p:nvPicPr>
          <p:cNvPr id="2050" name="Picture 2" descr="C:\Users\Paul\Dropbox\ECON 5e\Art From Fernando_For Digital\ch09\Figure 9_2\png\Figure_9_2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1911" y="1066800"/>
            <a:ext cx="6913489" cy="32766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aul\Dropbox\ECON 5e\Art From Fernando_For Digital\ch09\Figure 9_2\png\Figure_9_2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1911" y="1066800"/>
            <a:ext cx="6913489" cy="3276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Paul\Dropbox\ECON 5e\Art From Fernando_For Digital\ch09\Figure 9_2\png\Figure_9_2_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1911" y="1066800"/>
            <a:ext cx="6913489" cy="32766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Paul\Dropbox\ECON 5e\Art From Fernando_For Digital\ch09\Figure 9_2\png\Figure_9_2_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1911" y="1066800"/>
            <a:ext cx="6913489" cy="3276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Paul\Dropbox\ECON 5e\Art From Fernando_For Digital\ch09\Figure 9_2\png\Figure_9_2_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1911" y="1066800"/>
            <a:ext cx="6913489" cy="32766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Paul\Dropbox\ECON 5e\Art From Fernando_For Digital\ch09\Figure 9_2\png\Figure_9_2_6.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01911" y="1066800"/>
            <a:ext cx="6913489" cy="32766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Paul\Dropbox\ECON 5e\Art From Fernando_For Digital\ch09\Figure 9_2\png\Figure_9_2_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01911" y="1066800"/>
            <a:ext cx="6913489" cy="32766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Paul\Dropbox\ECON 5e\Art From Fernando_For Digital\ch09\Figure 9_2\png\Figure_9_2_8.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01911" y="1066800"/>
            <a:ext cx="6913489" cy="32766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Paul\Dropbox\ECON 5e\Art From Fernando_For Digital\ch09\Figure 9_2\png\Figure_9_2_9.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01911" y="1066800"/>
            <a:ext cx="6913489" cy="327660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Paul\Dropbox\ECON 5e\Art From Fernando_For Digital\ch09\Figure 9_2\png\Figure_9_2_10.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01911" y="1066800"/>
            <a:ext cx="6913489"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38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wipe(down)">
                                      <p:cBhvr>
                                        <p:cTn id="15" dur="500"/>
                                        <p:tgtEl>
                                          <p:spTgt spid="2050"/>
                                        </p:tgtEl>
                                      </p:cBhvr>
                                    </p:animEffect>
                                  </p:childTnLst>
                                </p:cTn>
                              </p:par>
                              <p:par>
                                <p:cTn id="16" presetID="22" presetClass="entr" presetSubtype="4" fill="hold" nodeType="withEffect">
                                  <p:stCondLst>
                                    <p:cond delay="0"/>
                                  </p:stCondLst>
                                  <p:childTnLst>
                                    <p:set>
                                      <p:cBhvr>
                                        <p:cTn id="17" dur="1" fill="hold">
                                          <p:stCondLst>
                                            <p:cond delay="0"/>
                                          </p:stCondLst>
                                        </p:cTn>
                                        <p:tgtEl>
                                          <p:spTgt spid="2051"/>
                                        </p:tgtEl>
                                        <p:attrNameLst>
                                          <p:attrName>style.visibility</p:attrName>
                                        </p:attrNameLst>
                                      </p:cBhvr>
                                      <p:to>
                                        <p:strVal val="visible"/>
                                      </p:to>
                                    </p:set>
                                    <p:animEffect transition="in" filter="wipe(down)">
                                      <p:cBhvr>
                                        <p:cTn id="18" dur="500"/>
                                        <p:tgtEl>
                                          <p:spTgt spid="2051"/>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wipe(down)">
                                      <p:cBhvr>
                                        <p:cTn id="22" dur="500"/>
                                        <p:tgtEl>
                                          <p:spTgt spid="2052"/>
                                        </p:tgtEl>
                                      </p:cBhvr>
                                    </p:animEffect>
                                  </p:childTnLst>
                                </p:cTn>
                              </p:par>
                              <p:par>
                                <p:cTn id="23" presetID="22" presetClass="entr" presetSubtype="4" fill="hold" nodeType="withEffect">
                                  <p:stCondLst>
                                    <p:cond delay="0"/>
                                  </p:stCondLst>
                                  <p:childTnLst>
                                    <p:set>
                                      <p:cBhvr>
                                        <p:cTn id="24" dur="1" fill="hold">
                                          <p:stCondLst>
                                            <p:cond delay="0"/>
                                          </p:stCondLst>
                                        </p:cTn>
                                        <p:tgtEl>
                                          <p:spTgt spid="2053"/>
                                        </p:tgtEl>
                                        <p:attrNameLst>
                                          <p:attrName>style.visibility</p:attrName>
                                        </p:attrNameLst>
                                      </p:cBhvr>
                                      <p:to>
                                        <p:strVal val="visible"/>
                                      </p:to>
                                    </p:set>
                                    <p:animEffect transition="in" filter="wipe(down)">
                                      <p:cBhvr>
                                        <p:cTn id="25" dur="500"/>
                                        <p:tgtEl>
                                          <p:spTgt spid="2053"/>
                                        </p:tgtEl>
                                      </p:cBhvr>
                                    </p:animEffect>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2054"/>
                                        </p:tgtEl>
                                        <p:attrNameLst>
                                          <p:attrName>style.visibility</p:attrName>
                                        </p:attrNameLst>
                                      </p:cBhvr>
                                      <p:to>
                                        <p:strVal val="visible"/>
                                      </p:to>
                                    </p:set>
                                    <p:animEffect transition="in" filter="wipe(down)">
                                      <p:cBhvr>
                                        <p:cTn id="29" dur="500"/>
                                        <p:tgtEl>
                                          <p:spTgt spid="2054"/>
                                        </p:tgtEl>
                                      </p:cBhvr>
                                    </p:animEffect>
                                  </p:childTnLst>
                                </p:cTn>
                              </p:par>
                              <p:par>
                                <p:cTn id="30" presetID="22" presetClass="entr" presetSubtype="4" fill="hold" nodeType="withEffect">
                                  <p:stCondLst>
                                    <p:cond delay="0"/>
                                  </p:stCondLst>
                                  <p:childTnLst>
                                    <p:set>
                                      <p:cBhvr>
                                        <p:cTn id="31" dur="1" fill="hold">
                                          <p:stCondLst>
                                            <p:cond delay="0"/>
                                          </p:stCondLst>
                                        </p:cTn>
                                        <p:tgtEl>
                                          <p:spTgt spid="2055"/>
                                        </p:tgtEl>
                                        <p:attrNameLst>
                                          <p:attrName>style.visibility</p:attrName>
                                        </p:attrNameLst>
                                      </p:cBhvr>
                                      <p:to>
                                        <p:strVal val="visible"/>
                                      </p:to>
                                    </p:set>
                                    <p:animEffect transition="in" filter="wipe(down)">
                                      <p:cBhvr>
                                        <p:cTn id="32" dur="500"/>
                                        <p:tgtEl>
                                          <p:spTgt spid="2055"/>
                                        </p:tgtEl>
                                      </p:cBhvr>
                                    </p:animEffect>
                                  </p:childTnLst>
                                </p:cTn>
                              </p:par>
                              <p:par>
                                <p:cTn id="33" presetID="22" presetClass="entr" presetSubtype="4" fill="hold" nodeType="withEffect">
                                  <p:stCondLst>
                                    <p:cond delay="0"/>
                                  </p:stCondLst>
                                  <p:childTnLst>
                                    <p:set>
                                      <p:cBhvr>
                                        <p:cTn id="34" dur="1" fill="hold">
                                          <p:stCondLst>
                                            <p:cond delay="0"/>
                                          </p:stCondLst>
                                        </p:cTn>
                                        <p:tgtEl>
                                          <p:spTgt spid="2056"/>
                                        </p:tgtEl>
                                        <p:attrNameLst>
                                          <p:attrName>style.visibility</p:attrName>
                                        </p:attrNameLst>
                                      </p:cBhvr>
                                      <p:to>
                                        <p:strVal val="visible"/>
                                      </p:to>
                                    </p:set>
                                    <p:animEffect transition="in" filter="wipe(down)">
                                      <p:cBhvr>
                                        <p:cTn id="35" dur="500"/>
                                        <p:tgtEl>
                                          <p:spTgt spid="2056"/>
                                        </p:tgtEl>
                                      </p:cBhvr>
                                    </p:animEffect>
                                  </p:childTnLst>
                                </p:cTn>
                              </p:par>
                              <p:par>
                                <p:cTn id="36" presetID="22" presetClass="entr" presetSubtype="4" fill="hold" nodeType="withEffect">
                                  <p:stCondLst>
                                    <p:cond delay="0"/>
                                  </p:stCondLst>
                                  <p:childTnLst>
                                    <p:set>
                                      <p:cBhvr>
                                        <p:cTn id="37" dur="1" fill="hold">
                                          <p:stCondLst>
                                            <p:cond delay="0"/>
                                          </p:stCondLst>
                                        </p:cTn>
                                        <p:tgtEl>
                                          <p:spTgt spid="2057"/>
                                        </p:tgtEl>
                                        <p:attrNameLst>
                                          <p:attrName>style.visibility</p:attrName>
                                        </p:attrNameLst>
                                      </p:cBhvr>
                                      <p:to>
                                        <p:strVal val="visible"/>
                                      </p:to>
                                    </p:set>
                                    <p:animEffect transition="in" filter="wipe(down)">
                                      <p:cBhvr>
                                        <p:cTn id="38" dur="500"/>
                                        <p:tgtEl>
                                          <p:spTgt spid="2057"/>
                                        </p:tgtEl>
                                      </p:cBhvr>
                                    </p:animEffect>
                                  </p:childTnLst>
                                </p:cTn>
                              </p:par>
                              <p:par>
                                <p:cTn id="39" presetID="22" presetClass="entr" presetSubtype="4" fill="hold" nodeType="withEffect">
                                  <p:stCondLst>
                                    <p:cond delay="0"/>
                                  </p:stCondLst>
                                  <p:childTnLst>
                                    <p:set>
                                      <p:cBhvr>
                                        <p:cTn id="40" dur="1" fill="hold">
                                          <p:stCondLst>
                                            <p:cond delay="0"/>
                                          </p:stCondLst>
                                        </p:cTn>
                                        <p:tgtEl>
                                          <p:spTgt spid="2058"/>
                                        </p:tgtEl>
                                        <p:attrNameLst>
                                          <p:attrName>style.visibility</p:attrName>
                                        </p:attrNameLst>
                                      </p:cBhvr>
                                      <p:to>
                                        <p:strVal val="visible"/>
                                      </p:to>
                                    </p:set>
                                    <p:animEffect transition="in" filter="wipe(down)">
                                      <p:cBhvr>
                                        <p:cTn id="41" dur="500"/>
                                        <p:tgtEl>
                                          <p:spTgt spid="2058"/>
                                        </p:tgtEl>
                                      </p:cBhvr>
                                    </p:animEffect>
                                  </p:childTnLst>
                                </p:cTn>
                              </p:par>
                              <p:par>
                                <p:cTn id="42" presetID="22" presetClass="entr" presetSubtype="4" fill="hold" nodeType="withEffect">
                                  <p:stCondLst>
                                    <p:cond delay="0"/>
                                  </p:stCondLst>
                                  <p:childTnLst>
                                    <p:set>
                                      <p:cBhvr>
                                        <p:cTn id="43" dur="1" fill="hold">
                                          <p:stCondLst>
                                            <p:cond delay="0"/>
                                          </p:stCondLst>
                                        </p:cTn>
                                        <p:tgtEl>
                                          <p:spTgt spid="2059"/>
                                        </p:tgtEl>
                                        <p:attrNameLst>
                                          <p:attrName>style.visibility</p:attrName>
                                        </p:attrNameLst>
                                      </p:cBhvr>
                                      <p:to>
                                        <p:strVal val="visible"/>
                                      </p:to>
                                    </p:set>
                                    <p:animEffect transition="in" filter="wipe(down)">
                                      <p:cBhvr>
                                        <p:cTn id="44" dur="5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trade as a percentage of GDP</a:t>
            </a:r>
            <a:endParaRPr lang="en-US" dirty="0"/>
          </a:p>
        </p:txBody>
      </p:sp>
      <p:sp>
        <p:nvSpPr>
          <p:cNvPr id="6" name="Text Placeholder 2"/>
          <p:cNvSpPr>
            <a:spLocks noGrp="1"/>
          </p:cNvSpPr>
          <p:nvPr>
            <p:ph type="body" sz="quarter" idx="11"/>
          </p:nvPr>
        </p:nvSpPr>
        <p:spPr>
          <a:xfrm>
            <a:off x="152400" y="2971800"/>
            <a:ext cx="2514600" cy="3505200"/>
          </a:xfrm>
        </p:spPr>
        <p:txBody>
          <a:bodyPr/>
          <a:lstStyle/>
          <a:p>
            <a:r>
              <a:rPr lang="en-US" dirty="0" smtClean="0"/>
              <a:t>However trade is less important to the U.S. (and China as well) than it is to other countries—largely due to the relative sizes of economies.</a:t>
            </a:r>
            <a:endParaRPr lang="en-US" dirty="0"/>
          </a:p>
        </p:txBody>
      </p:sp>
      <p:sp>
        <p:nvSpPr>
          <p:cNvPr id="7" name="Text Placeholder 3"/>
          <p:cNvSpPr>
            <a:spLocks noGrp="1"/>
          </p:cNvSpPr>
          <p:nvPr>
            <p:ph type="body" sz="quarter" idx="12"/>
          </p:nvPr>
        </p:nvSpPr>
        <p:spPr>
          <a:xfrm>
            <a:off x="5867400" y="5562600"/>
            <a:ext cx="2290763" cy="449263"/>
          </a:xfrm>
        </p:spPr>
        <p:txBody>
          <a:bodyPr/>
          <a:lstStyle/>
          <a:p>
            <a:r>
              <a:rPr lang="en-US" dirty="0" smtClean="0"/>
              <a:t>International trade as a percentage of GDP</a:t>
            </a:r>
            <a:endParaRPr lang="en-US" dirty="0"/>
          </a:p>
        </p:txBody>
      </p:sp>
      <p:sp>
        <p:nvSpPr>
          <p:cNvPr id="8" name="Text Placeholder 4"/>
          <p:cNvSpPr>
            <a:spLocks noGrp="1"/>
          </p:cNvSpPr>
          <p:nvPr>
            <p:ph type="body" sz="quarter" idx="13"/>
          </p:nvPr>
        </p:nvSpPr>
        <p:spPr>
          <a:xfrm>
            <a:off x="4533900" y="5562600"/>
            <a:ext cx="1352550" cy="381000"/>
          </a:xfrm>
        </p:spPr>
        <p:txBody>
          <a:bodyPr/>
          <a:lstStyle/>
          <a:p>
            <a:r>
              <a:rPr lang="en-US" dirty="0" smtClean="0"/>
              <a:t>Figure 9.3</a:t>
            </a:r>
            <a:endParaRPr lang="en-US" dirty="0"/>
          </a:p>
        </p:txBody>
      </p:sp>
      <p:pic>
        <p:nvPicPr>
          <p:cNvPr id="3074" name="Picture 2" descr="C:\Users\Paul\Dropbox\ECON 5e\Art From Fernando_For Digital\ch09\Figure_9_3\png\Figure 9.3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063" y="1600200"/>
            <a:ext cx="7300137"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Paul\Dropbox\ECON 5e\Art From Fernando_For Digital\ch09\Figure_9_3\png\Figure 9.3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063" y="1600200"/>
            <a:ext cx="7300137"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Paul\Dropbox\ECON 5e\Art From Fernando_For Digital\ch09\Figure_9_3\png\Figure 9.3_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9063" y="1600200"/>
            <a:ext cx="7300137"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Paul\Dropbox\ECON 5e\Art From Fernando_For Digital\ch09\Figure_9_3\png\Figure 9.3_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9063" y="1600200"/>
            <a:ext cx="7300137"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Paul\Dropbox\ECON 5e\Art From Fernando_For Digital\ch09\Figure_9_3\png\Figure 9.3_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9063" y="1600200"/>
            <a:ext cx="7300137"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Paul\Dropbox\ECON 5e\Art From Fernando_For Digital\ch09\Figure_9_3\png\Figure 9.3_6.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9063" y="1600200"/>
            <a:ext cx="7300137"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Paul\Dropbox\ECON 5e\Art From Fernando_For Digital\ch09\Figure_9_3\png\Figure 9.3_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39063" y="1600200"/>
            <a:ext cx="7300137"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Paul\Dropbox\ECON 5e\Art From Fernando_For Digital\ch09\Figure_9_3\png\Figure 9.3_8.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39063" y="1600200"/>
            <a:ext cx="7300137"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sers\Paul\Dropbox\ECON 5e\Art From Fernando_For Digital\ch09\Figure_9_3\png\Figure 9.3_9.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39063" y="1600200"/>
            <a:ext cx="7300137"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C:\Users\Paul\Dropbox\ECON 5e\Art From Fernando_For Digital\ch09\Figure_9_3\png\Figure 9.3_10.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39063" y="1600200"/>
            <a:ext cx="7300137"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Users\Paul\Dropbox\ECON 5e\Art From Fernando_For Digital\ch09\Figure_9_3\png\Figure 9.3_11.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39063" y="1600200"/>
            <a:ext cx="7300137"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C:\Users\Paul\Dropbox\ECON 5e\Art From Fernando_For Digital\ch09\Figure_9_3\png\Figure 9.3_12.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39063" y="1600200"/>
            <a:ext cx="7300137"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C:\Users\Paul\Dropbox\ECON 5e\Art From Fernando_For Digital\ch09\Figure_9_3\png\Figure 9.3_13.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39063" y="1600200"/>
            <a:ext cx="7300137"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C:\Users\Paul\Dropbox\ECON 5e\Art From Fernando_For Digital\ch09\Figure_9_3\png\Figure 9.3_14.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39063" y="1600200"/>
            <a:ext cx="7300137"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C:\Users\Paul\Dropbox\ECON 5e\Art From Fernando_For Digital\ch09\Figure_9_3\png\Figure 9.3_15.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39063" y="1600200"/>
            <a:ext cx="7300137"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descr="C:\Users\Paul\Dropbox\ECON 5e\Art From Fernando_For Digital\ch09\Figure_9_3\png\Figure 9.3_16.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39063" y="1600200"/>
            <a:ext cx="7300137"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C:\Users\Paul\Dropbox\ECON 5e\Art From Fernando_For Digital\ch09\Figure_9_3\png\Figure 9.3_17.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39063" y="1600200"/>
            <a:ext cx="7300137"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91" name="Picture 19" descr="C:\Users\Paul\Dropbox\ECON 5e\Art From Fernando_For Digital\ch09\Figure_9_3\png\Figure 9.3_18.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39063" y="1600200"/>
            <a:ext cx="7300137"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C:\Users\Paul\Dropbox\ECON 5e\Art From Fernando_For Digital\ch09\Figure_9_3\png\Figure 9.3_19.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39063" y="1600200"/>
            <a:ext cx="7300137"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93" name="Picture 21" descr="C:\Users\Paul\Dropbox\ECON 5e\Art From Fernando_For Digital\ch09\Figure_9_3\png\Figure 9.3_20.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39063" y="1600200"/>
            <a:ext cx="7300137"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C:\Users\Paul\Dropbox\ECON 5e\Art From Fernando_For Digital\ch09\Figure_9_3\png\Figure 9.3_21.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39063" y="1600200"/>
            <a:ext cx="7300137"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95" name="Picture 23" descr="C:\Users\Paul\Dropbox\ECON 5e\Art From Fernando_For Digital\ch09\Figure_9_3\png\Figure 9.3_22.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39063" y="1600200"/>
            <a:ext cx="7300137"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39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wipe(down)">
                                      <p:cBhvr>
                                        <p:cTn id="11" dur="500"/>
                                        <p:tgtEl>
                                          <p:spTgt spid="3074"/>
                                        </p:tgtEl>
                                      </p:cBhvr>
                                    </p:animEffect>
                                  </p:childTnLst>
                                </p:cTn>
                              </p:par>
                              <p:par>
                                <p:cTn id="12" presetID="22" presetClass="entr" presetSubtype="4" fill="hold" nodeType="withEffect">
                                  <p:stCondLst>
                                    <p:cond delay="0"/>
                                  </p:stCondLst>
                                  <p:childTnLst>
                                    <p:set>
                                      <p:cBhvr>
                                        <p:cTn id="13" dur="1" fill="hold">
                                          <p:stCondLst>
                                            <p:cond delay="0"/>
                                          </p:stCondLst>
                                        </p:cTn>
                                        <p:tgtEl>
                                          <p:spTgt spid="3075"/>
                                        </p:tgtEl>
                                        <p:attrNameLst>
                                          <p:attrName>style.visibility</p:attrName>
                                        </p:attrNameLst>
                                      </p:cBhvr>
                                      <p:to>
                                        <p:strVal val="visible"/>
                                      </p:to>
                                    </p:set>
                                    <p:animEffect transition="in" filter="wipe(down)">
                                      <p:cBhvr>
                                        <p:cTn id="14" dur="500"/>
                                        <p:tgtEl>
                                          <p:spTgt spid="3075"/>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wipe(down)">
                                      <p:cBhvr>
                                        <p:cTn id="18" dur="500"/>
                                        <p:tgtEl>
                                          <p:spTgt spid="3076"/>
                                        </p:tgtEl>
                                      </p:cBhvr>
                                    </p:animEffect>
                                  </p:childTnLst>
                                </p:cTn>
                              </p:par>
                              <p:par>
                                <p:cTn id="19" presetID="22" presetClass="entr" presetSubtype="4" fill="hold" nodeType="withEffect">
                                  <p:stCondLst>
                                    <p:cond delay="0"/>
                                  </p:stCondLst>
                                  <p:childTnLst>
                                    <p:set>
                                      <p:cBhvr>
                                        <p:cTn id="20" dur="1" fill="hold">
                                          <p:stCondLst>
                                            <p:cond delay="0"/>
                                          </p:stCondLst>
                                        </p:cTn>
                                        <p:tgtEl>
                                          <p:spTgt spid="3077"/>
                                        </p:tgtEl>
                                        <p:attrNameLst>
                                          <p:attrName>style.visibility</p:attrName>
                                        </p:attrNameLst>
                                      </p:cBhvr>
                                      <p:to>
                                        <p:strVal val="visible"/>
                                      </p:to>
                                    </p:set>
                                    <p:animEffect transition="in" filter="wipe(down)">
                                      <p:cBhvr>
                                        <p:cTn id="21" dur="500"/>
                                        <p:tgtEl>
                                          <p:spTgt spid="3077"/>
                                        </p:tgtEl>
                                      </p:cBhvr>
                                    </p:animEffect>
                                  </p:childTnLst>
                                </p:cTn>
                              </p:par>
                              <p:par>
                                <p:cTn id="22" presetID="22" presetClass="entr" presetSubtype="4" fill="hold" nodeType="withEffect">
                                  <p:stCondLst>
                                    <p:cond delay="0"/>
                                  </p:stCondLst>
                                  <p:childTnLst>
                                    <p:set>
                                      <p:cBhvr>
                                        <p:cTn id="23" dur="1" fill="hold">
                                          <p:stCondLst>
                                            <p:cond delay="0"/>
                                          </p:stCondLst>
                                        </p:cTn>
                                        <p:tgtEl>
                                          <p:spTgt spid="3078"/>
                                        </p:tgtEl>
                                        <p:attrNameLst>
                                          <p:attrName>style.visibility</p:attrName>
                                        </p:attrNameLst>
                                      </p:cBhvr>
                                      <p:to>
                                        <p:strVal val="visible"/>
                                      </p:to>
                                    </p:set>
                                    <p:animEffect transition="in" filter="wipe(down)">
                                      <p:cBhvr>
                                        <p:cTn id="24" dur="500"/>
                                        <p:tgtEl>
                                          <p:spTgt spid="3078"/>
                                        </p:tgtEl>
                                      </p:cBhvr>
                                    </p:animEffect>
                                  </p:childTnLst>
                                </p:cTn>
                              </p:par>
                              <p:par>
                                <p:cTn id="25" presetID="22" presetClass="entr" presetSubtype="4" fill="hold" nodeType="withEffect">
                                  <p:stCondLst>
                                    <p:cond delay="0"/>
                                  </p:stCondLst>
                                  <p:childTnLst>
                                    <p:set>
                                      <p:cBhvr>
                                        <p:cTn id="26" dur="1" fill="hold">
                                          <p:stCondLst>
                                            <p:cond delay="0"/>
                                          </p:stCondLst>
                                        </p:cTn>
                                        <p:tgtEl>
                                          <p:spTgt spid="3079"/>
                                        </p:tgtEl>
                                        <p:attrNameLst>
                                          <p:attrName>style.visibility</p:attrName>
                                        </p:attrNameLst>
                                      </p:cBhvr>
                                      <p:to>
                                        <p:strVal val="visible"/>
                                      </p:to>
                                    </p:set>
                                    <p:animEffect transition="in" filter="wipe(down)">
                                      <p:cBhvr>
                                        <p:cTn id="27" dur="500"/>
                                        <p:tgtEl>
                                          <p:spTgt spid="3079"/>
                                        </p:tgtEl>
                                      </p:cBhvr>
                                    </p:animEffect>
                                  </p:childTnLst>
                                </p:cTn>
                              </p:par>
                              <p:par>
                                <p:cTn id="28" presetID="22" presetClass="entr" presetSubtype="4" fill="hold" nodeType="withEffect">
                                  <p:stCondLst>
                                    <p:cond delay="0"/>
                                  </p:stCondLst>
                                  <p:childTnLst>
                                    <p:set>
                                      <p:cBhvr>
                                        <p:cTn id="29" dur="1" fill="hold">
                                          <p:stCondLst>
                                            <p:cond delay="0"/>
                                          </p:stCondLst>
                                        </p:cTn>
                                        <p:tgtEl>
                                          <p:spTgt spid="3080"/>
                                        </p:tgtEl>
                                        <p:attrNameLst>
                                          <p:attrName>style.visibility</p:attrName>
                                        </p:attrNameLst>
                                      </p:cBhvr>
                                      <p:to>
                                        <p:strVal val="visible"/>
                                      </p:to>
                                    </p:set>
                                    <p:animEffect transition="in" filter="wipe(down)">
                                      <p:cBhvr>
                                        <p:cTn id="30" dur="500"/>
                                        <p:tgtEl>
                                          <p:spTgt spid="3080"/>
                                        </p:tgtEl>
                                      </p:cBhvr>
                                    </p:animEffect>
                                  </p:childTnLst>
                                </p:cTn>
                              </p:par>
                              <p:par>
                                <p:cTn id="31" presetID="22" presetClass="entr" presetSubtype="4" fill="hold" nodeType="withEffect">
                                  <p:stCondLst>
                                    <p:cond delay="0"/>
                                  </p:stCondLst>
                                  <p:childTnLst>
                                    <p:set>
                                      <p:cBhvr>
                                        <p:cTn id="32" dur="1" fill="hold">
                                          <p:stCondLst>
                                            <p:cond delay="0"/>
                                          </p:stCondLst>
                                        </p:cTn>
                                        <p:tgtEl>
                                          <p:spTgt spid="3081"/>
                                        </p:tgtEl>
                                        <p:attrNameLst>
                                          <p:attrName>style.visibility</p:attrName>
                                        </p:attrNameLst>
                                      </p:cBhvr>
                                      <p:to>
                                        <p:strVal val="visible"/>
                                      </p:to>
                                    </p:set>
                                    <p:animEffect transition="in" filter="wipe(down)">
                                      <p:cBhvr>
                                        <p:cTn id="33" dur="500"/>
                                        <p:tgtEl>
                                          <p:spTgt spid="3081"/>
                                        </p:tgtEl>
                                      </p:cBhvr>
                                    </p:animEffect>
                                  </p:childTnLst>
                                </p:cTn>
                              </p:par>
                              <p:par>
                                <p:cTn id="34" presetID="22" presetClass="entr" presetSubtype="4" fill="hold" nodeType="withEffect">
                                  <p:stCondLst>
                                    <p:cond delay="0"/>
                                  </p:stCondLst>
                                  <p:childTnLst>
                                    <p:set>
                                      <p:cBhvr>
                                        <p:cTn id="35" dur="1" fill="hold">
                                          <p:stCondLst>
                                            <p:cond delay="0"/>
                                          </p:stCondLst>
                                        </p:cTn>
                                        <p:tgtEl>
                                          <p:spTgt spid="3082"/>
                                        </p:tgtEl>
                                        <p:attrNameLst>
                                          <p:attrName>style.visibility</p:attrName>
                                        </p:attrNameLst>
                                      </p:cBhvr>
                                      <p:to>
                                        <p:strVal val="visible"/>
                                      </p:to>
                                    </p:set>
                                    <p:animEffect transition="in" filter="wipe(down)">
                                      <p:cBhvr>
                                        <p:cTn id="36" dur="500"/>
                                        <p:tgtEl>
                                          <p:spTgt spid="3082"/>
                                        </p:tgtEl>
                                      </p:cBhvr>
                                    </p:animEffect>
                                  </p:childTnLst>
                                </p:cTn>
                              </p:par>
                              <p:par>
                                <p:cTn id="37" presetID="22" presetClass="entr" presetSubtype="4" fill="hold" nodeType="withEffect">
                                  <p:stCondLst>
                                    <p:cond delay="0"/>
                                  </p:stCondLst>
                                  <p:childTnLst>
                                    <p:set>
                                      <p:cBhvr>
                                        <p:cTn id="38" dur="1" fill="hold">
                                          <p:stCondLst>
                                            <p:cond delay="0"/>
                                          </p:stCondLst>
                                        </p:cTn>
                                        <p:tgtEl>
                                          <p:spTgt spid="3083"/>
                                        </p:tgtEl>
                                        <p:attrNameLst>
                                          <p:attrName>style.visibility</p:attrName>
                                        </p:attrNameLst>
                                      </p:cBhvr>
                                      <p:to>
                                        <p:strVal val="visible"/>
                                      </p:to>
                                    </p:set>
                                    <p:animEffect transition="in" filter="wipe(down)">
                                      <p:cBhvr>
                                        <p:cTn id="39" dur="500"/>
                                        <p:tgtEl>
                                          <p:spTgt spid="3083"/>
                                        </p:tgtEl>
                                      </p:cBhvr>
                                    </p:animEffect>
                                  </p:childTnLst>
                                </p:cTn>
                              </p:par>
                              <p:par>
                                <p:cTn id="40" presetID="22" presetClass="entr" presetSubtype="4" fill="hold" nodeType="withEffect">
                                  <p:stCondLst>
                                    <p:cond delay="0"/>
                                  </p:stCondLst>
                                  <p:childTnLst>
                                    <p:set>
                                      <p:cBhvr>
                                        <p:cTn id="41" dur="1" fill="hold">
                                          <p:stCondLst>
                                            <p:cond delay="0"/>
                                          </p:stCondLst>
                                        </p:cTn>
                                        <p:tgtEl>
                                          <p:spTgt spid="3084"/>
                                        </p:tgtEl>
                                        <p:attrNameLst>
                                          <p:attrName>style.visibility</p:attrName>
                                        </p:attrNameLst>
                                      </p:cBhvr>
                                      <p:to>
                                        <p:strVal val="visible"/>
                                      </p:to>
                                    </p:set>
                                    <p:animEffect transition="in" filter="wipe(down)">
                                      <p:cBhvr>
                                        <p:cTn id="42" dur="500"/>
                                        <p:tgtEl>
                                          <p:spTgt spid="3084"/>
                                        </p:tgtEl>
                                      </p:cBhvr>
                                    </p:animEffect>
                                  </p:childTnLst>
                                </p:cTn>
                              </p:par>
                              <p:par>
                                <p:cTn id="43" presetID="22" presetClass="entr" presetSubtype="4" fill="hold" nodeType="withEffect">
                                  <p:stCondLst>
                                    <p:cond delay="0"/>
                                  </p:stCondLst>
                                  <p:childTnLst>
                                    <p:set>
                                      <p:cBhvr>
                                        <p:cTn id="44" dur="1" fill="hold">
                                          <p:stCondLst>
                                            <p:cond delay="0"/>
                                          </p:stCondLst>
                                        </p:cTn>
                                        <p:tgtEl>
                                          <p:spTgt spid="3085"/>
                                        </p:tgtEl>
                                        <p:attrNameLst>
                                          <p:attrName>style.visibility</p:attrName>
                                        </p:attrNameLst>
                                      </p:cBhvr>
                                      <p:to>
                                        <p:strVal val="visible"/>
                                      </p:to>
                                    </p:set>
                                    <p:animEffect transition="in" filter="wipe(down)">
                                      <p:cBhvr>
                                        <p:cTn id="45" dur="500"/>
                                        <p:tgtEl>
                                          <p:spTgt spid="3085"/>
                                        </p:tgtEl>
                                      </p:cBhvr>
                                    </p:animEffect>
                                  </p:childTnLst>
                                </p:cTn>
                              </p:par>
                            </p:childTnLst>
                          </p:cTn>
                        </p:par>
                        <p:par>
                          <p:cTn id="46" fill="hold">
                            <p:stCondLst>
                              <p:cond delay="1500"/>
                            </p:stCondLst>
                            <p:childTnLst>
                              <p:par>
                                <p:cTn id="47" presetID="22" presetClass="entr" presetSubtype="4" fill="hold" nodeType="afterEffect">
                                  <p:stCondLst>
                                    <p:cond delay="0"/>
                                  </p:stCondLst>
                                  <p:childTnLst>
                                    <p:set>
                                      <p:cBhvr>
                                        <p:cTn id="48" dur="1" fill="hold">
                                          <p:stCondLst>
                                            <p:cond delay="0"/>
                                          </p:stCondLst>
                                        </p:cTn>
                                        <p:tgtEl>
                                          <p:spTgt spid="3086"/>
                                        </p:tgtEl>
                                        <p:attrNameLst>
                                          <p:attrName>style.visibility</p:attrName>
                                        </p:attrNameLst>
                                      </p:cBhvr>
                                      <p:to>
                                        <p:strVal val="visible"/>
                                      </p:to>
                                    </p:set>
                                    <p:animEffect transition="in" filter="wipe(down)">
                                      <p:cBhvr>
                                        <p:cTn id="49" dur="500"/>
                                        <p:tgtEl>
                                          <p:spTgt spid="3086"/>
                                        </p:tgtEl>
                                      </p:cBhvr>
                                    </p:animEffect>
                                  </p:childTnLst>
                                </p:cTn>
                              </p:par>
                              <p:par>
                                <p:cTn id="50" presetID="22" presetClass="entr" presetSubtype="4" fill="hold" nodeType="withEffect">
                                  <p:stCondLst>
                                    <p:cond delay="0"/>
                                  </p:stCondLst>
                                  <p:childTnLst>
                                    <p:set>
                                      <p:cBhvr>
                                        <p:cTn id="51" dur="1" fill="hold">
                                          <p:stCondLst>
                                            <p:cond delay="0"/>
                                          </p:stCondLst>
                                        </p:cTn>
                                        <p:tgtEl>
                                          <p:spTgt spid="3087"/>
                                        </p:tgtEl>
                                        <p:attrNameLst>
                                          <p:attrName>style.visibility</p:attrName>
                                        </p:attrNameLst>
                                      </p:cBhvr>
                                      <p:to>
                                        <p:strVal val="visible"/>
                                      </p:to>
                                    </p:set>
                                    <p:animEffect transition="in" filter="wipe(down)">
                                      <p:cBhvr>
                                        <p:cTn id="52" dur="500"/>
                                        <p:tgtEl>
                                          <p:spTgt spid="3087"/>
                                        </p:tgtEl>
                                      </p:cBhvr>
                                    </p:animEffect>
                                  </p:childTnLst>
                                </p:cTn>
                              </p:par>
                              <p:par>
                                <p:cTn id="53" presetID="22" presetClass="entr" presetSubtype="4" fill="hold" nodeType="withEffect">
                                  <p:stCondLst>
                                    <p:cond delay="0"/>
                                  </p:stCondLst>
                                  <p:childTnLst>
                                    <p:set>
                                      <p:cBhvr>
                                        <p:cTn id="54" dur="1" fill="hold">
                                          <p:stCondLst>
                                            <p:cond delay="0"/>
                                          </p:stCondLst>
                                        </p:cTn>
                                        <p:tgtEl>
                                          <p:spTgt spid="3088"/>
                                        </p:tgtEl>
                                        <p:attrNameLst>
                                          <p:attrName>style.visibility</p:attrName>
                                        </p:attrNameLst>
                                      </p:cBhvr>
                                      <p:to>
                                        <p:strVal val="visible"/>
                                      </p:to>
                                    </p:set>
                                    <p:animEffect transition="in" filter="wipe(down)">
                                      <p:cBhvr>
                                        <p:cTn id="55" dur="500"/>
                                        <p:tgtEl>
                                          <p:spTgt spid="3088"/>
                                        </p:tgtEl>
                                      </p:cBhvr>
                                    </p:animEffect>
                                  </p:childTnLst>
                                </p:cTn>
                              </p:par>
                              <p:par>
                                <p:cTn id="56" presetID="22" presetClass="entr" presetSubtype="4" fill="hold" nodeType="withEffect">
                                  <p:stCondLst>
                                    <p:cond delay="0"/>
                                  </p:stCondLst>
                                  <p:childTnLst>
                                    <p:set>
                                      <p:cBhvr>
                                        <p:cTn id="57" dur="1" fill="hold">
                                          <p:stCondLst>
                                            <p:cond delay="0"/>
                                          </p:stCondLst>
                                        </p:cTn>
                                        <p:tgtEl>
                                          <p:spTgt spid="3089"/>
                                        </p:tgtEl>
                                        <p:attrNameLst>
                                          <p:attrName>style.visibility</p:attrName>
                                        </p:attrNameLst>
                                      </p:cBhvr>
                                      <p:to>
                                        <p:strVal val="visible"/>
                                      </p:to>
                                    </p:set>
                                    <p:animEffect transition="in" filter="wipe(down)">
                                      <p:cBhvr>
                                        <p:cTn id="58" dur="500"/>
                                        <p:tgtEl>
                                          <p:spTgt spid="3089"/>
                                        </p:tgtEl>
                                      </p:cBhvr>
                                    </p:animEffect>
                                  </p:childTnLst>
                                </p:cTn>
                              </p:par>
                              <p:par>
                                <p:cTn id="59" presetID="22" presetClass="entr" presetSubtype="4" fill="hold" nodeType="withEffect">
                                  <p:stCondLst>
                                    <p:cond delay="0"/>
                                  </p:stCondLst>
                                  <p:childTnLst>
                                    <p:set>
                                      <p:cBhvr>
                                        <p:cTn id="60" dur="1" fill="hold">
                                          <p:stCondLst>
                                            <p:cond delay="0"/>
                                          </p:stCondLst>
                                        </p:cTn>
                                        <p:tgtEl>
                                          <p:spTgt spid="3090"/>
                                        </p:tgtEl>
                                        <p:attrNameLst>
                                          <p:attrName>style.visibility</p:attrName>
                                        </p:attrNameLst>
                                      </p:cBhvr>
                                      <p:to>
                                        <p:strVal val="visible"/>
                                      </p:to>
                                    </p:set>
                                    <p:animEffect transition="in" filter="wipe(down)">
                                      <p:cBhvr>
                                        <p:cTn id="61" dur="500"/>
                                        <p:tgtEl>
                                          <p:spTgt spid="3090"/>
                                        </p:tgtEl>
                                      </p:cBhvr>
                                    </p:animEffect>
                                  </p:childTnLst>
                                </p:cTn>
                              </p:par>
                              <p:par>
                                <p:cTn id="62" presetID="22" presetClass="entr" presetSubtype="4" fill="hold" nodeType="withEffect">
                                  <p:stCondLst>
                                    <p:cond delay="0"/>
                                  </p:stCondLst>
                                  <p:childTnLst>
                                    <p:set>
                                      <p:cBhvr>
                                        <p:cTn id="63" dur="1" fill="hold">
                                          <p:stCondLst>
                                            <p:cond delay="0"/>
                                          </p:stCondLst>
                                        </p:cTn>
                                        <p:tgtEl>
                                          <p:spTgt spid="3091"/>
                                        </p:tgtEl>
                                        <p:attrNameLst>
                                          <p:attrName>style.visibility</p:attrName>
                                        </p:attrNameLst>
                                      </p:cBhvr>
                                      <p:to>
                                        <p:strVal val="visible"/>
                                      </p:to>
                                    </p:set>
                                    <p:animEffect transition="in" filter="wipe(down)">
                                      <p:cBhvr>
                                        <p:cTn id="64" dur="500"/>
                                        <p:tgtEl>
                                          <p:spTgt spid="3091"/>
                                        </p:tgtEl>
                                      </p:cBhvr>
                                    </p:animEffect>
                                  </p:childTnLst>
                                </p:cTn>
                              </p:par>
                              <p:par>
                                <p:cTn id="65" presetID="22" presetClass="entr" presetSubtype="4" fill="hold" nodeType="withEffect">
                                  <p:stCondLst>
                                    <p:cond delay="0"/>
                                  </p:stCondLst>
                                  <p:childTnLst>
                                    <p:set>
                                      <p:cBhvr>
                                        <p:cTn id="66" dur="1" fill="hold">
                                          <p:stCondLst>
                                            <p:cond delay="0"/>
                                          </p:stCondLst>
                                        </p:cTn>
                                        <p:tgtEl>
                                          <p:spTgt spid="3092"/>
                                        </p:tgtEl>
                                        <p:attrNameLst>
                                          <p:attrName>style.visibility</p:attrName>
                                        </p:attrNameLst>
                                      </p:cBhvr>
                                      <p:to>
                                        <p:strVal val="visible"/>
                                      </p:to>
                                    </p:set>
                                    <p:animEffect transition="in" filter="wipe(down)">
                                      <p:cBhvr>
                                        <p:cTn id="67" dur="500"/>
                                        <p:tgtEl>
                                          <p:spTgt spid="3092"/>
                                        </p:tgtEl>
                                      </p:cBhvr>
                                    </p:animEffect>
                                  </p:childTnLst>
                                </p:cTn>
                              </p:par>
                              <p:par>
                                <p:cTn id="68" presetID="22" presetClass="entr" presetSubtype="4" fill="hold" nodeType="withEffect">
                                  <p:stCondLst>
                                    <p:cond delay="0"/>
                                  </p:stCondLst>
                                  <p:childTnLst>
                                    <p:set>
                                      <p:cBhvr>
                                        <p:cTn id="69" dur="1" fill="hold">
                                          <p:stCondLst>
                                            <p:cond delay="0"/>
                                          </p:stCondLst>
                                        </p:cTn>
                                        <p:tgtEl>
                                          <p:spTgt spid="3093"/>
                                        </p:tgtEl>
                                        <p:attrNameLst>
                                          <p:attrName>style.visibility</p:attrName>
                                        </p:attrNameLst>
                                      </p:cBhvr>
                                      <p:to>
                                        <p:strVal val="visible"/>
                                      </p:to>
                                    </p:set>
                                    <p:animEffect transition="in" filter="wipe(down)">
                                      <p:cBhvr>
                                        <p:cTn id="70" dur="500"/>
                                        <p:tgtEl>
                                          <p:spTgt spid="3093"/>
                                        </p:tgtEl>
                                      </p:cBhvr>
                                    </p:animEffect>
                                  </p:childTnLst>
                                </p:cTn>
                              </p:par>
                              <p:par>
                                <p:cTn id="71" presetID="22" presetClass="entr" presetSubtype="4" fill="hold" nodeType="withEffect">
                                  <p:stCondLst>
                                    <p:cond delay="0"/>
                                  </p:stCondLst>
                                  <p:childTnLst>
                                    <p:set>
                                      <p:cBhvr>
                                        <p:cTn id="72" dur="1" fill="hold">
                                          <p:stCondLst>
                                            <p:cond delay="0"/>
                                          </p:stCondLst>
                                        </p:cTn>
                                        <p:tgtEl>
                                          <p:spTgt spid="3094"/>
                                        </p:tgtEl>
                                        <p:attrNameLst>
                                          <p:attrName>style.visibility</p:attrName>
                                        </p:attrNameLst>
                                      </p:cBhvr>
                                      <p:to>
                                        <p:strVal val="visible"/>
                                      </p:to>
                                    </p:set>
                                    <p:animEffect transition="in" filter="wipe(down)">
                                      <p:cBhvr>
                                        <p:cTn id="73" dur="500"/>
                                        <p:tgtEl>
                                          <p:spTgt spid="3094"/>
                                        </p:tgtEl>
                                      </p:cBhvr>
                                    </p:animEffect>
                                  </p:childTnLst>
                                </p:cTn>
                              </p:par>
                              <p:par>
                                <p:cTn id="74" presetID="22" presetClass="entr" presetSubtype="4" fill="hold" nodeType="withEffect">
                                  <p:stCondLst>
                                    <p:cond delay="0"/>
                                  </p:stCondLst>
                                  <p:childTnLst>
                                    <p:set>
                                      <p:cBhvr>
                                        <p:cTn id="75" dur="1" fill="hold">
                                          <p:stCondLst>
                                            <p:cond delay="0"/>
                                          </p:stCondLst>
                                        </p:cTn>
                                        <p:tgtEl>
                                          <p:spTgt spid="3095"/>
                                        </p:tgtEl>
                                        <p:attrNameLst>
                                          <p:attrName>style.visibility</p:attrName>
                                        </p:attrNameLst>
                                      </p:cBhvr>
                                      <p:to>
                                        <p:strVal val="visible"/>
                                      </p:to>
                                    </p:set>
                                    <p:animEffect transition="in" filter="wipe(down)">
                                      <p:cBhvr>
                                        <p:cTn id="76" dur="500"/>
                                        <p:tgtEl>
                                          <p:spTgt spid="30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Goodyear and the tire tariff</a:t>
            </a:r>
            <a:endParaRPr lang="en-US" dirty="0"/>
          </a:p>
        </p:txBody>
      </p:sp>
      <p:sp>
        <p:nvSpPr>
          <p:cNvPr id="4" name="Text Placeholder 2"/>
          <p:cNvSpPr>
            <a:spLocks noGrp="1"/>
          </p:cNvSpPr>
          <p:nvPr>
            <p:ph type="body" sz="quarter" idx="11"/>
          </p:nvPr>
        </p:nvSpPr>
        <p:spPr>
          <a:xfrm>
            <a:off x="152400" y="838200"/>
            <a:ext cx="8686800" cy="5638800"/>
          </a:xfrm>
        </p:spPr>
        <p:txBody>
          <a:bodyPr/>
          <a:lstStyle/>
          <a:p>
            <a:r>
              <a:rPr lang="en-US" dirty="0" smtClean="0"/>
              <a:t>You would think Goodyear, a major U.S. tire manufacturer, would have benefited strongly from reduced competition due to the tire tariff. However a spokesman for Goodyear said:</a:t>
            </a:r>
          </a:p>
          <a:p>
            <a:r>
              <a:rPr lang="en-US" dirty="0" smtClean="0"/>
              <a:t>“The tariffs didn’t have any material impact on our North America business. The stuff coming in from China is primarily low end. We got out of that market years ago.”</a:t>
            </a:r>
          </a:p>
          <a:p>
            <a:endParaRPr lang="en-US" dirty="0" smtClean="0"/>
          </a:p>
          <a:p>
            <a:r>
              <a:rPr lang="en-US" dirty="0" smtClean="0"/>
              <a:t>Even worse, tires from some of Goodyear’s factories in China were subject to the tariff!</a:t>
            </a:r>
          </a:p>
          <a:p>
            <a:r>
              <a:rPr lang="en-US" dirty="0" smtClean="0"/>
              <a:t>At the beginning of 2013, with the tire tariff expiring, Goodyear’s profits rose more than 50 percent, despite imports of Chinese tires.</a:t>
            </a:r>
            <a:endParaRPr lang="en-US" dirty="0"/>
          </a:p>
        </p:txBody>
      </p:sp>
    </p:spTree>
    <p:extLst>
      <p:ext uri="{BB962C8B-B14F-4D97-AF65-F5344CB8AC3E}">
        <p14:creationId xmlns:p14="http://schemas.microsoft.com/office/powerpoint/2010/main" val="26354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left)">
                                      <p:cBhvr>
                                        <p:cTn id="16" dur="500"/>
                                        <p:tgtEl>
                                          <p:spTgt spid="4">
                                            <p:txEl>
                                              <p:pRg st="3" end="3"/>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wipe(left)">
                                      <p:cBhvr>
                                        <p:cTn id="2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riginal">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nSpc>
            <a:spcPts val="2400"/>
          </a:lnSpc>
          <a:defRPr b="1" dirty="0">
            <a:solidFill>
              <a:srgbClr val="7B0046"/>
            </a:solidFill>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38983</TotalTime>
  <Words>4418</Words>
  <Application>Microsoft Office PowerPoint</Application>
  <PresentationFormat>On-screen Show (4:3)</PresentationFormat>
  <Paragraphs>483</Paragraphs>
  <Slides>46</Slides>
  <Notes>7</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original</vt:lpstr>
      <vt:lpstr>PowerPoint Presentation</vt:lpstr>
      <vt:lpstr>Comparative Advantage and the Gains from International Trade</vt:lpstr>
      <vt:lpstr>Is it right to save jobs in the tire industry?</vt:lpstr>
      <vt:lpstr>The United States in the International Economy</vt:lpstr>
      <vt:lpstr>The United States and international trade</vt:lpstr>
      <vt:lpstr>The increasing importance of trade to the U.S.</vt:lpstr>
      <vt:lpstr>Leading exporting countries, 2012</vt:lpstr>
      <vt:lpstr>International trade as a percentage of GDP</vt:lpstr>
      <vt:lpstr>Goodyear and the tire tariff</vt:lpstr>
      <vt:lpstr>Comparative Advantage in International Trade</vt:lpstr>
      <vt:lpstr>Comparative and absolute advantage</vt:lpstr>
      <vt:lpstr>Comparative advantage in international trade</vt:lpstr>
      <vt:lpstr>How Countries Gain from International Trade</vt:lpstr>
      <vt:lpstr>Production in autarky</vt:lpstr>
      <vt:lpstr>Production in autarky—preparing for trade</vt:lpstr>
      <vt:lpstr>Deciding on terms of trade</vt:lpstr>
      <vt:lpstr>Summary of the gains from trade</vt:lpstr>
      <vt:lpstr>Why don’t we see complete specialization?</vt:lpstr>
      <vt:lpstr>What’s the bad news about international trade?</vt:lpstr>
      <vt:lpstr>Where does comparative advantage come from?</vt:lpstr>
      <vt:lpstr>Leaving New York is risky for financial firms</vt:lpstr>
      <vt:lpstr>Comparative advantage over time—U.S. electronics</vt:lpstr>
      <vt:lpstr>Government Policies That Restrict International Trade</vt:lpstr>
      <vt:lpstr>Surplus when trade is not allowed</vt:lpstr>
      <vt:lpstr>Joining the world ethanol market</vt:lpstr>
      <vt:lpstr>Change in economic surplus due to trade</vt:lpstr>
      <vt:lpstr>Government policies in restriction of trade</vt:lpstr>
      <vt:lpstr>Effect of a tariff on economic surplus</vt:lpstr>
      <vt:lpstr>Import quota in the U.S. sugar market</vt:lpstr>
      <vt:lpstr>Economic impact of the sugar quota</vt:lpstr>
      <vt:lpstr>Costs to society of maintaining import restrictions</vt:lpstr>
      <vt:lpstr>Preserving U.S. jobs with tariffs and quotas is expensive</vt:lpstr>
      <vt:lpstr>And the same is true in Japan!</vt:lpstr>
      <vt:lpstr>The economic impact of the tariff</vt:lpstr>
      <vt:lpstr>Should the U.S. and Japan drop their tariffs?</vt:lpstr>
      <vt:lpstr>Other barriers to trade</vt:lpstr>
      <vt:lpstr>The Arguments over Trade Policies and Globalization</vt:lpstr>
      <vt:lpstr>Trade agreements in the 21st century</vt:lpstr>
      <vt:lpstr>Opposition to WTO and trade in general—part 1</vt:lpstr>
      <vt:lpstr>Opposition to WTO and trade in general—part 2</vt:lpstr>
      <vt:lpstr>Opposition to WTO and trade in general—part 3</vt:lpstr>
      <vt:lpstr>Dumping</vt:lpstr>
      <vt:lpstr>Positive vs. normative analysis</vt:lpstr>
      <vt:lpstr>Unintended consequences of banning child labor</vt:lpstr>
      <vt:lpstr>Special interest groups and trade policy</vt:lpstr>
      <vt:lpstr>Common misconceptions to avoid</vt:lpstr>
    </vt:vector>
  </TitlesOfParts>
  <Manager>David Alexander</Manager>
  <Company>Pearson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5th Edition</dc:title>
  <dc:subject>Economics</dc:subject>
  <dc:creator>Paul M Holmes, SUNY Fredonia</dc:creator>
  <cp:lastModifiedBy>Sloan, Lindsey</cp:lastModifiedBy>
  <cp:revision>1542</cp:revision>
  <cp:lastPrinted>2012-08-26T22:27:34Z</cp:lastPrinted>
  <dcterms:created xsi:type="dcterms:W3CDTF">2010-11-05T19:39:20Z</dcterms:created>
  <dcterms:modified xsi:type="dcterms:W3CDTF">2014-01-14T14:49:44Z</dcterms:modified>
</cp:coreProperties>
</file>